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Lst>
  <p:sldSz cy="5143500" cx="9144000"/>
  <p:notesSz cx="6858000" cy="9144000"/>
  <p:embeddedFontLst>
    <p:embeddedFont>
      <p:font typeface="Nunito"/>
      <p:regular r:id="rId29"/>
      <p:bold r:id="rId30"/>
      <p:italic r:id="rId31"/>
      <p:boldItalic r:id="rId32"/>
    </p:embeddedFont>
    <p:embeddedFont>
      <p:font typeface="Maven Pro"/>
      <p:regular r:id="rId33"/>
      <p:bold r:id="rId3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2694FB2B-B05C-4E0A-B382-8B34F2BA4302}">
  <a:tblStyle styleId="{2694FB2B-B05C-4E0A-B382-8B34F2BA4302}"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Nunito-regular.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Nunito-italic.fntdata"/><Relationship Id="rId30" Type="http://schemas.openxmlformats.org/officeDocument/2006/relationships/font" Target="fonts/Nunito-bold.fntdata"/><Relationship Id="rId11" Type="http://schemas.openxmlformats.org/officeDocument/2006/relationships/slide" Target="slides/slide5.xml"/><Relationship Id="rId33" Type="http://schemas.openxmlformats.org/officeDocument/2006/relationships/font" Target="fonts/MavenPro-regular.fntdata"/><Relationship Id="rId10" Type="http://schemas.openxmlformats.org/officeDocument/2006/relationships/slide" Target="slides/slide4.xml"/><Relationship Id="rId32" Type="http://schemas.openxmlformats.org/officeDocument/2006/relationships/font" Target="fonts/Nunito-boldItalic.fntdata"/><Relationship Id="rId13" Type="http://schemas.openxmlformats.org/officeDocument/2006/relationships/slide" Target="slides/slide7.xml"/><Relationship Id="rId12" Type="http://schemas.openxmlformats.org/officeDocument/2006/relationships/slide" Target="slides/slide6.xml"/><Relationship Id="rId34" Type="http://schemas.openxmlformats.org/officeDocument/2006/relationships/font" Target="fonts/MavenPro-bold.fntdata"/><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1b5009af69c_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1b5009af69c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Jake</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1b6d86a0e39_4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1b6d86a0e39_4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Jake</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1b5009af69c_0_14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1b5009af69c_0_14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Sasyak</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1bfbe0137a6_4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1bfbe0137a6_4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Sasyak ½</a:t>
            </a:r>
            <a:endParaRPr/>
          </a:p>
          <a:p>
            <a:pPr indent="0" lvl="0" marL="0" rtl="0" algn="l">
              <a:spcBef>
                <a:spcPts val="0"/>
              </a:spcBef>
              <a:spcAft>
                <a:spcPts val="0"/>
              </a:spcAft>
              <a:buNone/>
            </a:pPr>
            <a:r>
              <a:rPr lang="en"/>
              <a:t>Edward</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1bfbe0137a6_6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1bfbe0137a6_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Sasyak</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1b5009af69c_2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1b5009af69c_2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Ethan</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1b5009af69c_2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1b5009af69c_2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Sasyak</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1b5009af69c_2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1b5009af69c_2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Edward</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1bfbe0137a6_6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9" name="Google Shape;399;g1bfbe0137a6_6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Ethan</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1badec2e331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8" name="Google Shape;408;g1badec2e331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Sasyak</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1b5009af69c_0_13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1b5009af69c_0_13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Honouring the Economic Pioneer Eugene Fama, we believe in the Efficient market hypothesis from his research and our backgrounds in the economics departments, quote, </a:t>
            </a:r>
            <a:endParaRPr/>
          </a:p>
          <a:p>
            <a:pPr indent="0" lvl="0" marL="0" rtl="0" algn="l">
              <a:spcBef>
                <a:spcPts val="0"/>
              </a:spcBef>
              <a:spcAft>
                <a:spcPts val="0"/>
              </a:spcAft>
              <a:buNone/>
            </a:pPr>
            <a:r>
              <a:rPr lang="en"/>
              <a:t>Edward</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g1badec2e331_1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4" name="Google Shape;414;g1badec2e331_1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Sasyak</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1bfbe0137a6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0" name="Google Shape;420;g1bfbe0137a6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Jake</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g1bfbe0137a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6" name="Google Shape;426;g1bfbe0137a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Ethan</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1b5009af69c_0_14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1b5009af69c_0_14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Edward</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1b5009af69c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1b5009af69c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Jake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1b6d86a0e3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1b6d86a0e3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Jake</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1b5009af69c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1b5009af69c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Jake</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1b5009af69c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1b5009af69c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Jake</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1b5009af69c_0_14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1b5009af69c_0_14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Ethan</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1bfbe0137a6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1bfbe0137a6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Ethan</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3"/>
        </a:solidFill>
      </p:bgPr>
    </p:bg>
    <p:spTree>
      <p:nvGrpSpPr>
        <p:cNvPr id="9" name="Shape 9"/>
        <p:cNvGrpSpPr/>
        <p:nvPr/>
      </p:nvGrpSpPr>
      <p:grpSpPr>
        <a:xfrm>
          <a:off x="0" y="0"/>
          <a:ext cx="0" cy="0"/>
          <a:chOff x="0" y="0"/>
          <a:chExt cx="0" cy="0"/>
        </a:xfrm>
      </p:grpSpPr>
      <p:grpSp>
        <p:nvGrpSpPr>
          <p:cNvPr id="10" name="Google Shape;10;p2"/>
          <p:cNvGrpSpPr/>
          <p:nvPr/>
        </p:nvGrpSpPr>
        <p:grpSpPr>
          <a:xfrm>
            <a:off x="7343003" y="3409675"/>
            <a:ext cx="1691422" cy="1732548"/>
            <a:chOff x="7343003" y="3409675"/>
            <a:chExt cx="1691422" cy="1732548"/>
          </a:xfrm>
        </p:grpSpPr>
        <p:grpSp>
          <p:nvGrpSpPr>
            <p:cNvPr id="11" name="Google Shape;11;p2"/>
            <p:cNvGrpSpPr/>
            <p:nvPr/>
          </p:nvGrpSpPr>
          <p:grpSpPr>
            <a:xfrm>
              <a:off x="7343003" y="4453711"/>
              <a:ext cx="316800" cy="688513"/>
              <a:chOff x="7343003" y="4453711"/>
              <a:chExt cx="316800" cy="688513"/>
            </a:xfrm>
          </p:grpSpPr>
          <p:sp>
            <p:nvSpPr>
              <p:cNvPr id="12" name="Google Shape;12;p2"/>
              <p:cNvSpPr/>
              <p:nvPr/>
            </p:nvSpPr>
            <p:spPr>
              <a:xfrm>
                <a:off x="7343003"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7343003"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 name="Google Shape;14;p2"/>
            <p:cNvGrpSpPr/>
            <p:nvPr/>
          </p:nvGrpSpPr>
          <p:grpSpPr>
            <a:xfrm>
              <a:off x="7801210" y="4105700"/>
              <a:ext cx="316800" cy="1036523"/>
              <a:chOff x="7801210" y="4105700"/>
              <a:chExt cx="316800" cy="1036523"/>
            </a:xfrm>
          </p:grpSpPr>
          <p:sp>
            <p:nvSpPr>
              <p:cNvPr id="15" name="Google Shape;15;p2"/>
              <p:cNvSpPr/>
              <p:nvPr/>
            </p:nvSpPr>
            <p:spPr>
              <a:xfrm>
                <a:off x="7801210"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7801210"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7801210"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8259418" y="3757688"/>
              <a:ext cx="316800" cy="1384535"/>
              <a:chOff x="8259418" y="3757688"/>
              <a:chExt cx="316800" cy="1384535"/>
            </a:xfrm>
          </p:grpSpPr>
          <p:sp>
            <p:nvSpPr>
              <p:cNvPr id="19" name="Google Shape;19;p2"/>
              <p:cNvSpPr/>
              <p:nvPr/>
            </p:nvSpPr>
            <p:spPr>
              <a:xfrm>
                <a:off x="8259418"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8259418"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8259418"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8259418"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 name="Google Shape;23;p2"/>
            <p:cNvGrpSpPr/>
            <p:nvPr/>
          </p:nvGrpSpPr>
          <p:grpSpPr>
            <a:xfrm>
              <a:off x="8717625" y="3409675"/>
              <a:ext cx="316800" cy="1732548"/>
              <a:chOff x="8717625" y="3409675"/>
              <a:chExt cx="316800" cy="1732548"/>
            </a:xfrm>
          </p:grpSpPr>
          <p:sp>
            <p:nvSpPr>
              <p:cNvPr id="24" name="Google Shape;24;p2"/>
              <p:cNvSpPr/>
              <p:nvPr/>
            </p:nvSpPr>
            <p:spPr>
              <a:xfrm>
                <a:off x="8717625"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8717625"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8717625"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8717625" y="3409675"/>
                <a:ext cx="316800" cy="1732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8717625"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9" name="Google Shape;29;p2"/>
          <p:cNvGrpSpPr/>
          <p:nvPr/>
        </p:nvGrpSpPr>
        <p:grpSpPr>
          <a:xfrm>
            <a:off x="5043503" y="0"/>
            <a:ext cx="3814072" cy="3839102"/>
            <a:chOff x="5043503" y="0"/>
            <a:chExt cx="3814072" cy="3839102"/>
          </a:xfrm>
        </p:grpSpPr>
        <p:sp>
          <p:nvSpPr>
            <p:cNvPr id="30" name="Google Shape;30;p2"/>
            <p:cNvSpPr/>
            <p:nvPr/>
          </p:nvSpPr>
          <p:spPr>
            <a:xfrm>
              <a:off x="8460975" y="1817775"/>
              <a:ext cx="396600" cy="3966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rot="-9830444">
              <a:off x="6469759" y="3480728"/>
              <a:ext cx="320148" cy="32014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 name="Google Shape;32;p2"/>
            <p:cNvGrpSpPr/>
            <p:nvPr/>
          </p:nvGrpSpPr>
          <p:grpSpPr>
            <a:xfrm>
              <a:off x="7647812" y="2704283"/>
              <a:ext cx="635219" cy="635219"/>
              <a:chOff x="6725724" y="2701260"/>
              <a:chExt cx="1208101" cy="1208100"/>
            </a:xfrm>
          </p:grpSpPr>
          <p:sp>
            <p:nvSpPr>
              <p:cNvPr id="33" name="Google Shape;33;p2"/>
              <p:cNvSpPr/>
              <p:nvPr/>
            </p:nvSpPr>
            <p:spPr>
              <a:xfrm rot="5400000">
                <a:off x="6725725" y="2701260"/>
                <a:ext cx="1208100" cy="12081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rot="5400000">
                <a:off x="6725724" y="2701260"/>
                <a:ext cx="1208100" cy="1208100"/>
              </a:xfrm>
              <a:prstGeom prst="pie">
                <a:avLst>
                  <a:gd fmla="val 8244818" name="adj1"/>
                  <a:gd fmla="val 16246175"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rot="5400000">
                <a:off x="6954988" y="2930398"/>
                <a:ext cx="749700" cy="7497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2"/>
            <p:cNvSpPr/>
            <p:nvPr/>
          </p:nvSpPr>
          <p:spPr>
            <a:xfrm>
              <a:off x="8460975" y="1817775"/>
              <a:ext cx="396600" cy="396600"/>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 name="Google Shape;37;p2"/>
            <p:cNvGrpSpPr/>
            <p:nvPr/>
          </p:nvGrpSpPr>
          <p:grpSpPr>
            <a:xfrm>
              <a:off x="7952720" y="179238"/>
              <a:ext cx="873165" cy="873003"/>
              <a:chOff x="7754428" y="208725"/>
              <a:chExt cx="541800" cy="541800"/>
            </a:xfrm>
          </p:grpSpPr>
          <p:sp>
            <p:nvSpPr>
              <p:cNvPr id="38" name="Google Shape;38;p2"/>
              <p:cNvSpPr/>
              <p:nvPr/>
            </p:nvSpPr>
            <p:spPr>
              <a:xfrm rot="-8647347">
                <a:off x="7831319" y="285616"/>
                <a:ext cx="388018" cy="38801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rot="-8647347">
                <a:off x="7831319" y="285616"/>
                <a:ext cx="388018" cy="388018"/>
              </a:xfrm>
              <a:prstGeom prst="pie">
                <a:avLst>
                  <a:gd fmla="val 19376841" name="adj1"/>
                  <a:gd fmla="val 12313574"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 name="Google Shape;40;p2"/>
            <p:cNvSpPr/>
            <p:nvPr/>
          </p:nvSpPr>
          <p:spPr>
            <a:xfrm>
              <a:off x="5399840" y="356365"/>
              <a:ext cx="2577000" cy="25770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rot="2043858">
              <a:off x="5503813" y="460310"/>
              <a:ext cx="2369480" cy="236948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5399795" y="360281"/>
              <a:ext cx="2577000" cy="2577000"/>
            </a:xfrm>
            <a:prstGeom prst="pie">
              <a:avLst>
                <a:gd fmla="val 8801158"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rot="2044777">
              <a:off x="5911449" y="867729"/>
              <a:ext cx="1554223" cy="1554223"/>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5399795" y="356358"/>
              <a:ext cx="2577000" cy="2577000"/>
            </a:xfrm>
            <a:prstGeom prst="pie">
              <a:avLst>
                <a:gd fmla="val 1255410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rot="-9830444">
              <a:off x="6469759" y="3480727"/>
              <a:ext cx="320148" cy="320148"/>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 name="Google Shape;46;p2"/>
          <p:cNvSpPr txBox="1"/>
          <p:nvPr>
            <p:ph type="ctrTitle"/>
          </p:nvPr>
        </p:nvSpPr>
        <p:spPr>
          <a:xfrm>
            <a:off x="824000" y="1613813"/>
            <a:ext cx="4255500" cy="18729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47" name="Google Shape;47;p2"/>
          <p:cNvSpPr txBox="1"/>
          <p:nvPr>
            <p:ph idx="1" type="subTitle"/>
          </p:nvPr>
        </p:nvSpPr>
        <p:spPr>
          <a:xfrm>
            <a:off x="824000" y="3596300"/>
            <a:ext cx="4255500" cy="6954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48" name="Google Shape;48;p2"/>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41" name="Shape 141"/>
        <p:cNvGrpSpPr/>
        <p:nvPr/>
      </p:nvGrpSpPr>
      <p:grpSpPr>
        <a:xfrm>
          <a:off x="0" y="0"/>
          <a:ext cx="0" cy="0"/>
          <a:chOff x="0" y="0"/>
          <a:chExt cx="0" cy="0"/>
        </a:xfrm>
      </p:grpSpPr>
      <p:grpSp>
        <p:nvGrpSpPr>
          <p:cNvPr id="142" name="Google Shape;142;p11"/>
          <p:cNvGrpSpPr/>
          <p:nvPr/>
        </p:nvGrpSpPr>
        <p:grpSpPr>
          <a:xfrm>
            <a:off x="52" y="4099200"/>
            <a:ext cx="9144036" cy="1044300"/>
            <a:chOff x="52" y="4099200"/>
            <a:chExt cx="9144036" cy="1044300"/>
          </a:xfrm>
        </p:grpSpPr>
        <p:grpSp>
          <p:nvGrpSpPr>
            <p:cNvPr id="143" name="Google Shape;143;p11"/>
            <p:cNvGrpSpPr/>
            <p:nvPr/>
          </p:nvGrpSpPr>
          <p:grpSpPr>
            <a:xfrm>
              <a:off x="52" y="4309200"/>
              <a:ext cx="231622" cy="834300"/>
              <a:chOff x="2688737" y="4301380"/>
              <a:chExt cx="231900" cy="834300"/>
            </a:xfrm>
          </p:grpSpPr>
          <p:sp>
            <p:nvSpPr>
              <p:cNvPr id="144" name="Google Shape;144;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 name="Google Shape;148;p11"/>
            <p:cNvGrpSpPr/>
            <p:nvPr/>
          </p:nvGrpSpPr>
          <p:grpSpPr>
            <a:xfrm>
              <a:off x="371406" y="4099200"/>
              <a:ext cx="231622" cy="1044300"/>
              <a:chOff x="2688737" y="4091380"/>
              <a:chExt cx="231900" cy="1044300"/>
            </a:xfrm>
          </p:grpSpPr>
          <p:sp>
            <p:nvSpPr>
              <p:cNvPr id="149" name="Google Shape;149;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flipH="1">
                <a:off x="2688737" y="4091380"/>
                <a:ext cx="2319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 name="Google Shape;154;p11"/>
            <p:cNvGrpSpPr/>
            <p:nvPr/>
          </p:nvGrpSpPr>
          <p:grpSpPr>
            <a:xfrm>
              <a:off x="742761" y="4309200"/>
              <a:ext cx="231622" cy="834300"/>
              <a:chOff x="2688737" y="4301380"/>
              <a:chExt cx="231900" cy="834300"/>
            </a:xfrm>
          </p:grpSpPr>
          <p:sp>
            <p:nvSpPr>
              <p:cNvPr id="155" name="Google Shape;155;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 name="Google Shape;159;p11"/>
            <p:cNvGrpSpPr/>
            <p:nvPr/>
          </p:nvGrpSpPr>
          <p:grpSpPr>
            <a:xfrm>
              <a:off x="1114115" y="4518900"/>
              <a:ext cx="231622" cy="624600"/>
              <a:chOff x="2688737" y="4511080"/>
              <a:chExt cx="231900" cy="624600"/>
            </a:xfrm>
          </p:grpSpPr>
          <p:sp>
            <p:nvSpPr>
              <p:cNvPr id="160" name="Google Shape;160;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 name="Google Shape;163;p11"/>
            <p:cNvGrpSpPr/>
            <p:nvPr/>
          </p:nvGrpSpPr>
          <p:grpSpPr>
            <a:xfrm>
              <a:off x="1856753" y="4099200"/>
              <a:ext cx="231600" cy="1044300"/>
              <a:chOff x="1856753" y="4099200"/>
              <a:chExt cx="231600" cy="1044300"/>
            </a:xfrm>
          </p:grpSpPr>
          <p:sp>
            <p:nvSpPr>
              <p:cNvPr id="164" name="Google Shape;164;p11"/>
              <p:cNvSpPr/>
              <p:nvPr/>
            </p:nvSpPr>
            <p:spPr>
              <a:xfrm flipH="1">
                <a:off x="185675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1"/>
              <p:cNvSpPr/>
              <p:nvPr/>
            </p:nvSpPr>
            <p:spPr>
              <a:xfrm flipH="1">
                <a:off x="185675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1"/>
              <p:cNvSpPr/>
              <p:nvPr/>
            </p:nvSpPr>
            <p:spPr>
              <a:xfrm flipH="1">
                <a:off x="185675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1"/>
              <p:cNvSpPr/>
              <p:nvPr/>
            </p:nvSpPr>
            <p:spPr>
              <a:xfrm flipH="1">
                <a:off x="1856753"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1"/>
              <p:cNvSpPr/>
              <p:nvPr/>
            </p:nvSpPr>
            <p:spPr>
              <a:xfrm flipH="1">
                <a:off x="185675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 name="Google Shape;169;p11"/>
            <p:cNvGrpSpPr/>
            <p:nvPr/>
          </p:nvGrpSpPr>
          <p:grpSpPr>
            <a:xfrm>
              <a:off x="2228107" y="4309200"/>
              <a:ext cx="231600" cy="834300"/>
              <a:chOff x="2228107" y="4309200"/>
              <a:chExt cx="231600" cy="834300"/>
            </a:xfrm>
          </p:grpSpPr>
          <p:sp>
            <p:nvSpPr>
              <p:cNvPr id="170" name="Google Shape;170;p11"/>
              <p:cNvSpPr/>
              <p:nvPr/>
            </p:nvSpPr>
            <p:spPr>
              <a:xfrm flipH="1">
                <a:off x="222810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1"/>
              <p:cNvSpPr/>
              <p:nvPr/>
            </p:nvSpPr>
            <p:spPr>
              <a:xfrm flipH="1">
                <a:off x="2228107"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1"/>
              <p:cNvSpPr/>
              <p:nvPr/>
            </p:nvSpPr>
            <p:spPr>
              <a:xfrm flipH="1">
                <a:off x="222810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1"/>
              <p:cNvSpPr/>
              <p:nvPr/>
            </p:nvSpPr>
            <p:spPr>
              <a:xfrm flipH="1">
                <a:off x="222810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 name="Google Shape;174;p11"/>
            <p:cNvGrpSpPr/>
            <p:nvPr/>
          </p:nvGrpSpPr>
          <p:grpSpPr>
            <a:xfrm>
              <a:off x="2599462" y="4518900"/>
              <a:ext cx="231600" cy="624600"/>
              <a:chOff x="2599462" y="4518900"/>
              <a:chExt cx="231600" cy="624600"/>
            </a:xfrm>
          </p:grpSpPr>
          <p:sp>
            <p:nvSpPr>
              <p:cNvPr id="175" name="Google Shape;175;p11"/>
              <p:cNvSpPr/>
              <p:nvPr/>
            </p:nvSpPr>
            <p:spPr>
              <a:xfrm flipH="1">
                <a:off x="259946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1"/>
              <p:cNvSpPr/>
              <p:nvPr/>
            </p:nvSpPr>
            <p:spPr>
              <a:xfrm flipH="1">
                <a:off x="259946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1"/>
              <p:cNvSpPr/>
              <p:nvPr/>
            </p:nvSpPr>
            <p:spPr>
              <a:xfrm flipH="1">
                <a:off x="259946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 name="Google Shape;178;p11"/>
            <p:cNvGrpSpPr/>
            <p:nvPr/>
          </p:nvGrpSpPr>
          <p:grpSpPr>
            <a:xfrm>
              <a:off x="3342171" y="4099200"/>
              <a:ext cx="231600" cy="1044300"/>
              <a:chOff x="3342171" y="4099200"/>
              <a:chExt cx="231600" cy="1044300"/>
            </a:xfrm>
          </p:grpSpPr>
          <p:sp>
            <p:nvSpPr>
              <p:cNvPr id="179" name="Google Shape;179;p11"/>
              <p:cNvSpPr/>
              <p:nvPr/>
            </p:nvSpPr>
            <p:spPr>
              <a:xfrm flipH="1">
                <a:off x="334217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1"/>
              <p:cNvSpPr/>
              <p:nvPr/>
            </p:nvSpPr>
            <p:spPr>
              <a:xfrm flipH="1">
                <a:off x="334217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1"/>
              <p:cNvSpPr/>
              <p:nvPr/>
            </p:nvSpPr>
            <p:spPr>
              <a:xfrm flipH="1">
                <a:off x="334217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1"/>
              <p:cNvSpPr/>
              <p:nvPr/>
            </p:nvSpPr>
            <p:spPr>
              <a:xfrm flipH="1">
                <a:off x="3342171"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1"/>
              <p:cNvSpPr/>
              <p:nvPr/>
            </p:nvSpPr>
            <p:spPr>
              <a:xfrm flipH="1">
                <a:off x="334217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 name="Google Shape;184;p11"/>
            <p:cNvGrpSpPr/>
            <p:nvPr/>
          </p:nvGrpSpPr>
          <p:grpSpPr>
            <a:xfrm>
              <a:off x="3713525" y="4309200"/>
              <a:ext cx="231600" cy="834300"/>
              <a:chOff x="3713525" y="4309200"/>
              <a:chExt cx="231600" cy="834300"/>
            </a:xfrm>
          </p:grpSpPr>
          <p:sp>
            <p:nvSpPr>
              <p:cNvPr id="185" name="Google Shape;185;p11"/>
              <p:cNvSpPr/>
              <p:nvPr/>
            </p:nvSpPr>
            <p:spPr>
              <a:xfrm flipH="1">
                <a:off x="371352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1"/>
              <p:cNvSpPr/>
              <p:nvPr/>
            </p:nvSpPr>
            <p:spPr>
              <a:xfrm flipH="1">
                <a:off x="3713525"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1"/>
              <p:cNvSpPr/>
              <p:nvPr/>
            </p:nvSpPr>
            <p:spPr>
              <a:xfrm flipH="1">
                <a:off x="371352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1"/>
              <p:cNvSpPr/>
              <p:nvPr/>
            </p:nvSpPr>
            <p:spPr>
              <a:xfrm flipH="1">
                <a:off x="371352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 name="Google Shape;189;p11"/>
            <p:cNvGrpSpPr/>
            <p:nvPr/>
          </p:nvGrpSpPr>
          <p:grpSpPr>
            <a:xfrm>
              <a:off x="1485398" y="4309200"/>
              <a:ext cx="231600" cy="834300"/>
              <a:chOff x="1485398" y="4309200"/>
              <a:chExt cx="231600" cy="834300"/>
            </a:xfrm>
          </p:grpSpPr>
          <p:sp>
            <p:nvSpPr>
              <p:cNvPr id="190" name="Google Shape;190;p11"/>
              <p:cNvSpPr/>
              <p:nvPr/>
            </p:nvSpPr>
            <p:spPr>
              <a:xfrm flipH="1">
                <a:off x="148539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1"/>
              <p:cNvSpPr/>
              <p:nvPr/>
            </p:nvSpPr>
            <p:spPr>
              <a:xfrm flipH="1">
                <a:off x="148539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1"/>
              <p:cNvSpPr/>
              <p:nvPr/>
            </p:nvSpPr>
            <p:spPr>
              <a:xfrm flipH="1">
                <a:off x="148539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1"/>
              <p:cNvSpPr/>
              <p:nvPr/>
            </p:nvSpPr>
            <p:spPr>
              <a:xfrm flipH="1">
                <a:off x="148539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 name="Google Shape;194;p11"/>
            <p:cNvGrpSpPr/>
            <p:nvPr/>
          </p:nvGrpSpPr>
          <p:grpSpPr>
            <a:xfrm>
              <a:off x="4084879" y="4518900"/>
              <a:ext cx="231600" cy="624600"/>
              <a:chOff x="4084879" y="4518900"/>
              <a:chExt cx="231600" cy="624600"/>
            </a:xfrm>
          </p:grpSpPr>
          <p:sp>
            <p:nvSpPr>
              <p:cNvPr id="195" name="Google Shape;195;p11"/>
              <p:cNvSpPr/>
              <p:nvPr/>
            </p:nvSpPr>
            <p:spPr>
              <a:xfrm flipH="1">
                <a:off x="40848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1"/>
              <p:cNvSpPr/>
              <p:nvPr/>
            </p:nvSpPr>
            <p:spPr>
              <a:xfrm flipH="1">
                <a:off x="40848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1"/>
              <p:cNvSpPr/>
              <p:nvPr/>
            </p:nvSpPr>
            <p:spPr>
              <a:xfrm flipH="1">
                <a:off x="40848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 name="Google Shape;198;p11"/>
            <p:cNvGrpSpPr/>
            <p:nvPr/>
          </p:nvGrpSpPr>
          <p:grpSpPr>
            <a:xfrm>
              <a:off x="2970816" y="4309200"/>
              <a:ext cx="231600" cy="834300"/>
              <a:chOff x="2970816" y="4309200"/>
              <a:chExt cx="231600" cy="834300"/>
            </a:xfrm>
          </p:grpSpPr>
          <p:sp>
            <p:nvSpPr>
              <p:cNvPr id="199" name="Google Shape;199;p11"/>
              <p:cNvSpPr/>
              <p:nvPr/>
            </p:nvSpPr>
            <p:spPr>
              <a:xfrm flipH="1">
                <a:off x="297081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1"/>
              <p:cNvSpPr/>
              <p:nvPr/>
            </p:nvSpPr>
            <p:spPr>
              <a:xfrm flipH="1">
                <a:off x="297081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1"/>
              <p:cNvSpPr/>
              <p:nvPr/>
            </p:nvSpPr>
            <p:spPr>
              <a:xfrm flipH="1">
                <a:off x="297081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1"/>
              <p:cNvSpPr/>
              <p:nvPr/>
            </p:nvSpPr>
            <p:spPr>
              <a:xfrm flipH="1">
                <a:off x="297081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 name="Google Shape;203;p11"/>
            <p:cNvGrpSpPr/>
            <p:nvPr/>
          </p:nvGrpSpPr>
          <p:grpSpPr>
            <a:xfrm>
              <a:off x="4456234" y="4309200"/>
              <a:ext cx="231600" cy="834300"/>
              <a:chOff x="4456234" y="4309200"/>
              <a:chExt cx="231600" cy="834300"/>
            </a:xfrm>
          </p:grpSpPr>
          <p:sp>
            <p:nvSpPr>
              <p:cNvPr id="204" name="Google Shape;204;p11"/>
              <p:cNvSpPr/>
              <p:nvPr/>
            </p:nvSpPr>
            <p:spPr>
              <a:xfrm flipH="1">
                <a:off x="445623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1"/>
              <p:cNvSpPr/>
              <p:nvPr/>
            </p:nvSpPr>
            <p:spPr>
              <a:xfrm flipH="1">
                <a:off x="445623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1"/>
              <p:cNvSpPr/>
              <p:nvPr/>
            </p:nvSpPr>
            <p:spPr>
              <a:xfrm flipH="1">
                <a:off x="445623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1"/>
              <p:cNvSpPr/>
              <p:nvPr/>
            </p:nvSpPr>
            <p:spPr>
              <a:xfrm flipH="1">
                <a:off x="445623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 name="Google Shape;208;p11"/>
            <p:cNvGrpSpPr/>
            <p:nvPr/>
          </p:nvGrpSpPr>
          <p:grpSpPr>
            <a:xfrm>
              <a:off x="4827588" y="4099200"/>
              <a:ext cx="231600" cy="1044300"/>
              <a:chOff x="4827588" y="4099200"/>
              <a:chExt cx="231600" cy="1044300"/>
            </a:xfrm>
          </p:grpSpPr>
          <p:sp>
            <p:nvSpPr>
              <p:cNvPr id="209" name="Google Shape;209;p11"/>
              <p:cNvSpPr/>
              <p:nvPr/>
            </p:nvSpPr>
            <p:spPr>
              <a:xfrm flipH="1">
                <a:off x="48275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1"/>
              <p:cNvSpPr/>
              <p:nvPr/>
            </p:nvSpPr>
            <p:spPr>
              <a:xfrm flipH="1">
                <a:off x="48275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1"/>
              <p:cNvSpPr/>
              <p:nvPr/>
            </p:nvSpPr>
            <p:spPr>
              <a:xfrm flipH="1">
                <a:off x="48275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1"/>
              <p:cNvSpPr/>
              <p:nvPr/>
            </p:nvSpPr>
            <p:spPr>
              <a:xfrm flipH="1">
                <a:off x="4827588"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1"/>
              <p:cNvSpPr/>
              <p:nvPr/>
            </p:nvSpPr>
            <p:spPr>
              <a:xfrm flipH="1">
                <a:off x="48275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4" name="Google Shape;214;p11"/>
            <p:cNvGrpSpPr/>
            <p:nvPr/>
          </p:nvGrpSpPr>
          <p:grpSpPr>
            <a:xfrm>
              <a:off x="5198943" y="4309200"/>
              <a:ext cx="231600" cy="834300"/>
              <a:chOff x="5198943" y="4309200"/>
              <a:chExt cx="231600" cy="834300"/>
            </a:xfrm>
          </p:grpSpPr>
          <p:sp>
            <p:nvSpPr>
              <p:cNvPr id="215" name="Google Shape;215;p11"/>
              <p:cNvSpPr/>
              <p:nvPr/>
            </p:nvSpPr>
            <p:spPr>
              <a:xfrm flipH="1">
                <a:off x="519894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1"/>
              <p:cNvSpPr/>
              <p:nvPr/>
            </p:nvSpPr>
            <p:spPr>
              <a:xfrm flipH="1">
                <a:off x="519894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1"/>
              <p:cNvSpPr/>
              <p:nvPr/>
            </p:nvSpPr>
            <p:spPr>
              <a:xfrm flipH="1">
                <a:off x="519894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1"/>
              <p:cNvSpPr/>
              <p:nvPr/>
            </p:nvSpPr>
            <p:spPr>
              <a:xfrm flipH="1">
                <a:off x="519894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 name="Google Shape;219;p11"/>
            <p:cNvGrpSpPr/>
            <p:nvPr/>
          </p:nvGrpSpPr>
          <p:grpSpPr>
            <a:xfrm>
              <a:off x="5570297" y="4518900"/>
              <a:ext cx="231600" cy="624600"/>
              <a:chOff x="5570297" y="4518900"/>
              <a:chExt cx="231600" cy="624600"/>
            </a:xfrm>
          </p:grpSpPr>
          <p:sp>
            <p:nvSpPr>
              <p:cNvPr id="220" name="Google Shape;220;p11"/>
              <p:cNvSpPr/>
              <p:nvPr/>
            </p:nvSpPr>
            <p:spPr>
              <a:xfrm flipH="1">
                <a:off x="557029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1"/>
              <p:cNvSpPr/>
              <p:nvPr/>
            </p:nvSpPr>
            <p:spPr>
              <a:xfrm flipH="1">
                <a:off x="557029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1"/>
              <p:cNvSpPr/>
              <p:nvPr/>
            </p:nvSpPr>
            <p:spPr>
              <a:xfrm flipH="1">
                <a:off x="557029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 name="Google Shape;223;p11"/>
            <p:cNvGrpSpPr/>
            <p:nvPr/>
          </p:nvGrpSpPr>
          <p:grpSpPr>
            <a:xfrm>
              <a:off x="5941652" y="4309200"/>
              <a:ext cx="231600" cy="834300"/>
              <a:chOff x="5941652" y="4309200"/>
              <a:chExt cx="231600" cy="834300"/>
            </a:xfrm>
          </p:grpSpPr>
          <p:sp>
            <p:nvSpPr>
              <p:cNvPr id="224" name="Google Shape;224;p11"/>
              <p:cNvSpPr/>
              <p:nvPr/>
            </p:nvSpPr>
            <p:spPr>
              <a:xfrm flipH="1">
                <a:off x="594165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1"/>
              <p:cNvSpPr/>
              <p:nvPr/>
            </p:nvSpPr>
            <p:spPr>
              <a:xfrm flipH="1">
                <a:off x="5941652"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1"/>
              <p:cNvSpPr/>
              <p:nvPr/>
            </p:nvSpPr>
            <p:spPr>
              <a:xfrm flipH="1">
                <a:off x="594165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1"/>
              <p:cNvSpPr/>
              <p:nvPr/>
            </p:nvSpPr>
            <p:spPr>
              <a:xfrm flipH="1">
                <a:off x="594165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 name="Google Shape;228;p11"/>
            <p:cNvGrpSpPr/>
            <p:nvPr/>
          </p:nvGrpSpPr>
          <p:grpSpPr>
            <a:xfrm>
              <a:off x="6313006" y="4099200"/>
              <a:ext cx="231600" cy="1044300"/>
              <a:chOff x="6313006" y="4099200"/>
              <a:chExt cx="231600" cy="1044300"/>
            </a:xfrm>
          </p:grpSpPr>
          <p:sp>
            <p:nvSpPr>
              <p:cNvPr id="229" name="Google Shape;229;p11"/>
              <p:cNvSpPr/>
              <p:nvPr/>
            </p:nvSpPr>
            <p:spPr>
              <a:xfrm flipH="1">
                <a:off x="631300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1"/>
              <p:cNvSpPr/>
              <p:nvPr/>
            </p:nvSpPr>
            <p:spPr>
              <a:xfrm flipH="1">
                <a:off x="631300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1"/>
              <p:cNvSpPr/>
              <p:nvPr/>
            </p:nvSpPr>
            <p:spPr>
              <a:xfrm flipH="1">
                <a:off x="631300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1"/>
              <p:cNvSpPr/>
              <p:nvPr/>
            </p:nvSpPr>
            <p:spPr>
              <a:xfrm flipH="1">
                <a:off x="6313006"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1"/>
              <p:cNvSpPr/>
              <p:nvPr/>
            </p:nvSpPr>
            <p:spPr>
              <a:xfrm flipH="1">
                <a:off x="631300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4" name="Google Shape;234;p11"/>
            <p:cNvGrpSpPr/>
            <p:nvPr/>
          </p:nvGrpSpPr>
          <p:grpSpPr>
            <a:xfrm>
              <a:off x="6684361" y="4309200"/>
              <a:ext cx="231600" cy="834300"/>
              <a:chOff x="6684361" y="4309200"/>
              <a:chExt cx="231600" cy="834300"/>
            </a:xfrm>
          </p:grpSpPr>
          <p:sp>
            <p:nvSpPr>
              <p:cNvPr id="235" name="Google Shape;235;p11"/>
              <p:cNvSpPr/>
              <p:nvPr/>
            </p:nvSpPr>
            <p:spPr>
              <a:xfrm flipH="1">
                <a:off x="668436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1"/>
              <p:cNvSpPr/>
              <p:nvPr/>
            </p:nvSpPr>
            <p:spPr>
              <a:xfrm flipH="1">
                <a:off x="668436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1"/>
              <p:cNvSpPr/>
              <p:nvPr/>
            </p:nvSpPr>
            <p:spPr>
              <a:xfrm flipH="1">
                <a:off x="668436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1"/>
              <p:cNvSpPr/>
              <p:nvPr/>
            </p:nvSpPr>
            <p:spPr>
              <a:xfrm flipH="1">
                <a:off x="668436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9" name="Google Shape;239;p11"/>
            <p:cNvGrpSpPr/>
            <p:nvPr/>
          </p:nvGrpSpPr>
          <p:grpSpPr>
            <a:xfrm>
              <a:off x="7055715" y="4518900"/>
              <a:ext cx="231600" cy="624600"/>
              <a:chOff x="7055715" y="4518900"/>
              <a:chExt cx="231600" cy="624600"/>
            </a:xfrm>
          </p:grpSpPr>
          <p:sp>
            <p:nvSpPr>
              <p:cNvPr id="240" name="Google Shape;240;p11"/>
              <p:cNvSpPr/>
              <p:nvPr/>
            </p:nvSpPr>
            <p:spPr>
              <a:xfrm flipH="1">
                <a:off x="705571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1"/>
              <p:cNvSpPr/>
              <p:nvPr/>
            </p:nvSpPr>
            <p:spPr>
              <a:xfrm flipH="1">
                <a:off x="705571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1"/>
              <p:cNvSpPr/>
              <p:nvPr/>
            </p:nvSpPr>
            <p:spPr>
              <a:xfrm flipH="1">
                <a:off x="705571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 name="Google Shape;243;p11"/>
            <p:cNvGrpSpPr/>
            <p:nvPr/>
          </p:nvGrpSpPr>
          <p:grpSpPr>
            <a:xfrm>
              <a:off x="7798424" y="4099200"/>
              <a:ext cx="231600" cy="1044300"/>
              <a:chOff x="7798424" y="4099200"/>
              <a:chExt cx="231600" cy="1044300"/>
            </a:xfrm>
          </p:grpSpPr>
          <p:sp>
            <p:nvSpPr>
              <p:cNvPr id="244" name="Google Shape;244;p11"/>
              <p:cNvSpPr/>
              <p:nvPr/>
            </p:nvSpPr>
            <p:spPr>
              <a:xfrm flipH="1">
                <a:off x="779842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1"/>
              <p:cNvSpPr/>
              <p:nvPr/>
            </p:nvSpPr>
            <p:spPr>
              <a:xfrm flipH="1">
                <a:off x="779842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1"/>
              <p:cNvSpPr/>
              <p:nvPr/>
            </p:nvSpPr>
            <p:spPr>
              <a:xfrm flipH="1">
                <a:off x="779842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1"/>
              <p:cNvSpPr/>
              <p:nvPr/>
            </p:nvSpPr>
            <p:spPr>
              <a:xfrm flipH="1">
                <a:off x="7798424"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1"/>
              <p:cNvSpPr/>
              <p:nvPr/>
            </p:nvSpPr>
            <p:spPr>
              <a:xfrm flipH="1">
                <a:off x="779842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9" name="Google Shape;249;p11"/>
            <p:cNvGrpSpPr/>
            <p:nvPr/>
          </p:nvGrpSpPr>
          <p:grpSpPr>
            <a:xfrm>
              <a:off x="8169779" y="4309200"/>
              <a:ext cx="231600" cy="834300"/>
              <a:chOff x="8169779" y="4309200"/>
              <a:chExt cx="231600" cy="834300"/>
            </a:xfrm>
          </p:grpSpPr>
          <p:sp>
            <p:nvSpPr>
              <p:cNvPr id="250" name="Google Shape;250;p11"/>
              <p:cNvSpPr/>
              <p:nvPr/>
            </p:nvSpPr>
            <p:spPr>
              <a:xfrm flipH="1">
                <a:off x="81697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1"/>
              <p:cNvSpPr/>
              <p:nvPr/>
            </p:nvSpPr>
            <p:spPr>
              <a:xfrm flipH="1">
                <a:off x="8169779"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1"/>
              <p:cNvSpPr/>
              <p:nvPr/>
            </p:nvSpPr>
            <p:spPr>
              <a:xfrm flipH="1">
                <a:off x="81697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1"/>
              <p:cNvSpPr/>
              <p:nvPr/>
            </p:nvSpPr>
            <p:spPr>
              <a:xfrm flipH="1">
                <a:off x="81697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4" name="Google Shape;254;p11"/>
            <p:cNvGrpSpPr/>
            <p:nvPr/>
          </p:nvGrpSpPr>
          <p:grpSpPr>
            <a:xfrm>
              <a:off x="7427070" y="4309200"/>
              <a:ext cx="231600" cy="834300"/>
              <a:chOff x="7427070" y="4309200"/>
              <a:chExt cx="231600" cy="834300"/>
            </a:xfrm>
          </p:grpSpPr>
          <p:sp>
            <p:nvSpPr>
              <p:cNvPr id="255" name="Google Shape;255;p11"/>
              <p:cNvSpPr/>
              <p:nvPr/>
            </p:nvSpPr>
            <p:spPr>
              <a:xfrm flipH="1">
                <a:off x="7427070"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1"/>
              <p:cNvSpPr/>
              <p:nvPr/>
            </p:nvSpPr>
            <p:spPr>
              <a:xfrm flipH="1">
                <a:off x="7427070"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1"/>
              <p:cNvSpPr/>
              <p:nvPr/>
            </p:nvSpPr>
            <p:spPr>
              <a:xfrm flipH="1">
                <a:off x="7427070"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1"/>
              <p:cNvSpPr/>
              <p:nvPr/>
            </p:nvSpPr>
            <p:spPr>
              <a:xfrm flipH="1">
                <a:off x="7427070"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9" name="Google Shape;259;p11"/>
            <p:cNvGrpSpPr/>
            <p:nvPr/>
          </p:nvGrpSpPr>
          <p:grpSpPr>
            <a:xfrm>
              <a:off x="8541133" y="4518900"/>
              <a:ext cx="231600" cy="624600"/>
              <a:chOff x="8541133" y="4518900"/>
              <a:chExt cx="231600" cy="624600"/>
            </a:xfrm>
          </p:grpSpPr>
          <p:sp>
            <p:nvSpPr>
              <p:cNvPr id="260" name="Google Shape;260;p11"/>
              <p:cNvSpPr/>
              <p:nvPr/>
            </p:nvSpPr>
            <p:spPr>
              <a:xfrm flipH="1">
                <a:off x="854113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1"/>
              <p:cNvSpPr/>
              <p:nvPr/>
            </p:nvSpPr>
            <p:spPr>
              <a:xfrm flipH="1">
                <a:off x="854113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1"/>
              <p:cNvSpPr/>
              <p:nvPr/>
            </p:nvSpPr>
            <p:spPr>
              <a:xfrm flipH="1">
                <a:off x="854113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3" name="Google Shape;263;p11"/>
            <p:cNvGrpSpPr/>
            <p:nvPr/>
          </p:nvGrpSpPr>
          <p:grpSpPr>
            <a:xfrm>
              <a:off x="8912488" y="4309200"/>
              <a:ext cx="231600" cy="834300"/>
              <a:chOff x="8912488" y="4309200"/>
              <a:chExt cx="231600" cy="834300"/>
            </a:xfrm>
          </p:grpSpPr>
          <p:sp>
            <p:nvSpPr>
              <p:cNvPr id="264" name="Google Shape;264;p11"/>
              <p:cNvSpPr/>
              <p:nvPr/>
            </p:nvSpPr>
            <p:spPr>
              <a:xfrm flipH="1">
                <a:off x="89124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1"/>
              <p:cNvSpPr/>
              <p:nvPr/>
            </p:nvSpPr>
            <p:spPr>
              <a:xfrm flipH="1">
                <a:off x="89124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1"/>
              <p:cNvSpPr/>
              <p:nvPr/>
            </p:nvSpPr>
            <p:spPr>
              <a:xfrm flipH="1">
                <a:off x="89124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1"/>
              <p:cNvSpPr/>
              <p:nvPr/>
            </p:nvSpPr>
            <p:spPr>
              <a:xfrm flipH="1">
                <a:off x="89124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68" name="Google Shape;268;p11"/>
          <p:cNvSpPr txBox="1"/>
          <p:nvPr>
            <p:ph hasCustomPrompt="1" type="title"/>
          </p:nvPr>
        </p:nvSpPr>
        <p:spPr>
          <a:xfrm>
            <a:off x="1388625" y="772725"/>
            <a:ext cx="6366900" cy="18633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lt1"/>
              </a:buClr>
              <a:buSzPts val="8000"/>
              <a:buNone/>
              <a:defRPr sz="8000">
                <a:solidFill>
                  <a:schemeClr val="lt1"/>
                </a:solidFill>
              </a:defRPr>
            </a:lvl1pPr>
            <a:lvl2pPr lvl="1" algn="ctr">
              <a:spcBef>
                <a:spcPts val="0"/>
              </a:spcBef>
              <a:spcAft>
                <a:spcPts val="0"/>
              </a:spcAft>
              <a:buClr>
                <a:schemeClr val="lt1"/>
              </a:buClr>
              <a:buSzPts val="8000"/>
              <a:buNone/>
              <a:defRPr sz="8000">
                <a:solidFill>
                  <a:schemeClr val="lt1"/>
                </a:solidFill>
              </a:defRPr>
            </a:lvl2pPr>
            <a:lvl3pPr lvl="2" algn="ctr">
              <a:spcBef>
                <a:spcPts val="0"/>
              </a:spcBef>
              <a:spcAft>
                <a:spcPts val="0"/>
              </a:spcAft>
              <a:buClr>
                <a:schemeClr val="lt1"/>
              </a:buClr>
              <a:buSzPts val="8000"/>
              <a:buNone/>
              <a:defRPr sz="8000">
                <a:solidFill>
                  <a:schemeClr val="lt1"/>
                </a:solidFill>
              </a:defRPr>
            </a:lvl3pPr>
            <a:lvl4pPr lvl="3" algn="ctr">
              <a:spcBef>
                <a:spcPts val="0"/>
              </a:spcBef>
              <a:spcAft>
                <a:spcPts val="0"/>
              </a:spcAft>
              <a:buClr>
                <a:schemeClr val="lt1"/>
              </a:buClr>
              <a:buSzPts val="8000"/>
              <a:buNone/>
              <a:defRPr sz="8000">
                <a:solidFill>
                  <a:schemeClr val="lt1"/>
                </a:solidFill>
              </a:defRPr>
            </a:lvl4pPr>
            <a:lvl5pPr lvl="4" algn="ctr">
              <a:spcBef>
                <a:spcPts val="0"/>
              </a:spcBef>
              <a:spcAft>
                <a:spcPts val="0"/>
              </a:spcAft>
              <a:buClr>
                <a:schemeClr val="lt1"/>
              </a:buClr>
              <a:buSzPts val="8000"/>
              <a:buNone/>
              <a:defRPr sz="8000">
                <a:solidFill>
                  <a:schemeClr val="lt1"/>
                </a:solidFill>
              </a:defRPr>
            </a:lvl5pPr>
            <a:lvl6pPr lvl="5" algn="ctr">
              <a:spcBef>
                <a:spcPts val="0"/>
              </a:spcBef>
              <a:spcAft>
                <a:spcPts val="0"/>
              </a:spcAft>
              <a:buClr>
                <a:schemeClr val="lt1"/>
              </a:buClr>
              <a:buSzPts val="8000"/>
              <a:buNone/>
              <a:defRPr sz="8000">
                <a:solidFill>
                  <a:schemeClr val="lt1"/>
                </a:solidFill>
              </a:defRPr>
            </a:lvl6pPr>
            <a:lvl7pPr lvl="6" algn="ctr">
              <a:spcBef>
                <a:spcPts val="0"/>
              </a:spcBef>
              <a:spcAft>
                <a:spcPts val="0"/>
              </a:spcAft>
              <a:buClr>
                <a:schemeClr val="lt1"/>
              </a:buClr>
              <a:buSzPts val="8000"/>
              <a:buNone/>
              <a:defRPr sz="8000">
                <a:solidFill>
                  <a:schemeClr val="lt1"/>
                </a:solidFill>
              </a:defRPr>
            </a:lvl7pPr>
            <a:lvl8pPr lvl="7" algn="ctr">
              <a:spcBef>
                <a:spcPts val="0"/>
              </a:spcBef>
              <a:spcAft>
                <a:spcPts val="0"/>
              </a:spcAft>
              <a:buClr>
                <a:schemeClr val="lt1"/>
              </a:buClr>
              <a:buSzPts val="8000"/>
              <a:buNone/>
              <a:defRPr sz="8000">
                <a:solidFill>
                  <a:schemeClr val="lt1"/>
                </a:solidFill>
              </a:defRPr>
            </a:lvl8pPr>
            <a:lvl9pPr lvl="8" algn="ctr">
              <a:spcBef>
                <a:spcPts val="0"/>
              </a:spcBef>
              <a:spcAft>
                <a:spcPts val="0"/>
              </a:spcAft>
              <a:buClr>
                <a:schemeClr val="lt1"/>
              </a:buClr>
              <a:buSzPts val="8000"/>
              <a:buNone/>
              <a:defRPr sz="8000">
                <a:solidFill>
                  <a:schemeClr val="lt1"/>
                </a:solidFill>
              </a:defRPr>
            </a:lvl9pPr>
          </a:lstStyle>
          <a:p>
            <a:r>
              <a:t>xx%</a:t>
            </a:r>
          </a:p>
        </p:txBody>
      </p:sp>
      <p:sp>
        <p:nvSpPr>
          <p:cNvPr id="269" name="Google Shape;269;p11"/>
          <p:cNvSpPr txBox="1"/>
          <p:nvPr>
            <p:ph idx="1" type="body"/>
          </p:nvPr>
        </p:nvSpPr>
        <p:spPr>
          <a:xfrm>
            <a:off x="1388625" y="2712300"/>
            <a:ext cx="6366900" cy="1111200"/>
          </a:xfrm>
          <a:prstGeom prst="rect">
            <a:avLst/>
          </a:prstGeom>
        </p:spPr>
        <p:txBody>
          <a:bodyPr anchorCtr="0" anchor="t" bIns="91425" lIns="91425" spcFirstLastPara="1" rIns="91425" wrap="square" tIns="91425">
            <a:normAutofit/>
          </a:bodyPr>
          <a:lstStyle>
            <a:lvl1pPr indent="-311150" lvl="0" marL="457200" algn="ctr">
              <a:spcBef>
                <a:spcPts val="0"/>
              </a:spcBef>
              <a:spcAft>
                <a:spcPts val="0"/>
              </a:spcAft>
              <a:buClr>
                <a:schemeClr val="lt1"/>
              </a:buClr>
              <a:buSzPts val="1300"/>
              <a:buChar char="●"/>
              <a:defRPr>
                <a:solidFill>
                  <a:schemeClr val="lt1"/>
                </a:solidFill>
              </a:defRPr>
            </a:lvl1pPr>
            <a:lvl2pPr indent="-298450" lvl="1" marL="914400" algn="ctr">
              <a:spcBef>
                <a:spcPts val="0"/>
              </a:spcBef>
              <a:spcAft>
                <a:spcPts val="0"/>
              </a:spcAft>
              <a:buClr>
                <a:schemeClr val="lt1"/>
              </a:buClr>
              <a:buSzPts val="1100"/>
              <a:buChar char="○"/>
              <a:defRPr>
                <a:solidFill>
                  <a:schemeClr val="lt1"/>
                </a:solidFill>
              </a:defRPr>
            </a:lvl2pPr>
            <a:lvl3pPr indent="-298450" lvl="2" marL="1371600" algn="ctr">
              <a:spcBef>
                <a:spcPts val="0"/>
              </a:spcBef>
              <a:spcAft>
                <a:spcPts val="0"/>
              </a:spcAft>
              <a:buClr>
                <a:schemeClr val="lt1"/>
              </a:buClr>
              <a:buSzPts val="1100"/>
              <a:buChar char="■"/>
              <a:defRPr>
                <a:solidFill>
                  <a:schemeClr val="lt1"/>
                </a:solidFill>
              </a:defRPr>
            </a:lvl3pPr>
            <a:lvl4pPr indent="-298450" lvl="3" marL="1828800" algn="ctr">
              <a:spcBef>
                <a:spcPts val="0"/>
              </a:spcBef>
              <a:spcAft>
                <a:spcPts val="0"/>
              </a:spcAft>
              <a:buClr>
                <a:schemeClr val="lt1"/>
              </a:buClr>
              <a:buSzPts val="1100"/>
              <a:buChar char="●"/>
              <a:defRPr>
                <a:solidFill>
                  <a:schemeClr val="lt1"/>
                </a:solidFill>
              </a:defRPr>
            </a:lvl4pPr>
            <a:lvl5pPr indent="-298450" lvl="4" marL="2286000" algn="ctr">
              <a:spcBef>
                <a:spcPts val="0"/>
              </a:spcBef>
              <a:spcAft>
                <a:spcPts val="0"/>
              </a:spcAft>
              <a:buClr>
                <a:schemeClr val="lt1"/>
              </a:buClr>
              <a:buSzPts val="1100"/>
              <a:buChar char="○"/>
              <a:defRPr>
                <a:solidFill>
                  <a:schemeClr val="lt1"/>
                </a:solidFill>
              </a:defRPr>
            </a:lvl5pPr>
            <a:lvl6pPr indent="-298450" lvl="5" marL="2743200" algn="ctr">
              <a:spcBef>
                <a:spcPts val="0"/>
              </a:spcBef>
              <a:spcAft>
                <a:spcPts val="0"/>
              </a:spcAft>
              <a:buClr>
                <a:schemeClr val="lt1"/>
              </a:buClr>
              <a:buSzPts val="1100"/>
              <a:buChar char="■"/>
              <a:defRPr>
                <a:solidFill>
                  <a:schemeClr val="lt1"/>
                </a:solidFill>
              </a:defRPr>
            </a:lvl6pPr>
            <a:lvl7pPr indent="-298450" lvl="6" marL="3200400" algn="ctr">
              <a:spcBef>
                <a:spcPts val="0"/>
              </a:spcBef>
              <a:spcAft>
                <a:spcPts val="0"/>
              </a:spcAft>
              <a:buClr>
                <a:schemeClr val="lt1"/>
              </a:buClr>
              <a:buSzPts val="1100"/>
              <a:buChar char="●"/>
              <a:defRPr>
                <a:solidFill>
                  <a:schemeClr val="lt1"/>
                </a:solidFill>
              </a:defRPr>
            </a:lvl7pPr>
            <a:lvl8pPr indent="-298450" lvl="7" marL="3657600" algn="ctr">
              <a:spcBef>
                <a:spcPts val="0"/>
              </a:spcBef>
              <a:spcAft>
                <a:spcPts val="0"/>
              </a:spcAft>
              <a:buClr>
                <a:schemeClr val="lt1"/>
              </a:buClr>
              <a:buSzPts val="1100"/>
              <a:buChar char="○"/>
              <a:defRPr>
                <a:solidFill>
                  <a:schemeClr val="lt1"/>
                </a:solidFill>
              </a:defRPr>
            </a:lvl8pPr>
            <a:lvl9pPr indent="-298450" lvl="8" marL="4114800" algn="ctr">
              <a:spcBef>
                <a:spcPts val="0"/>
              </a:spcBef>
              <a:spcAft>
                <a:spcPts val="0"/>
              </a:spcAft>
              <a:buClr>
                <a:schemeClr val="lt1"/>
              </a:buClr>
              <a:buSzPts val="1100"/>
              <a:buChar char="■"/>
              <a:defRPr>
                <a:solidFill>
                  <a:schemeClr val="lt1"/>
                </a:solidFill>
              </a:defRPr>
            </a:lvl9pPr>
          </a:lstStyle>
          <a:p/>
        </p:txBody>
      </p:sp>
      <p:sp>
        <p:nvSpPr>
          <p:cNvPr id="270" name="Google Shape;270;p11"/>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71" name="Shape 271"/>
        <p:cNvGrpSpPr/>
        <p:nvPr/>
      </p:nvGrpSpPr>
      <p:grpSpPr>
        <a:xfrm>
          <a:off x="0" y="0"/>
          <a:ext cx="0" cy="0"/>
          <a:chOff x="0" y="0"/>
          <a:chExt cx="0" cy="0"/>
        </a:xfrm>
      </p:grpSpPr>
      <p:sp>
        <p:nvSpPr>
          <p:cNvPr id="272" name="Google Shape;272;p12"/>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49" name="Shape 49"/>
        <p:cNvGrpSpPr/>
        <p:nvPr/>
      </p:nvGrpSpPr>
      <p:grpSpPr>
        <a:xfrm>
          <a:off x="0" y="0"/>
          <a:ext cx="0" cy="0"/>
          <a:chOff x="0" y="0"/>
          <a:chExt cx="0" cy="0"/>
        </a:xfrm>
      </p:grpSpPr>
      <p:grpSp>
        <p:nvGrpSpPr>
          <p:cNvPr id="50" name="Google Shape;50;p3"/>
          <p:cNvGrpSpPr/>
          <p:nvPr/>
        </p:nvGrpSpPr>
        <p:grpSpPr>
          <a:xfrm>
            <a:off x="146769" y="3406"/>
            <a:ext cx="1233215" cy="1384535"/>
            <a:chOff x="146769" y="3406"/>
            <a:chExt cx="1233215" cy="1384535"/>
          </a:xfrm>
        </p:grpSpPr>
        <p:grpSp>
          <p:nvGrpSpPr>
            <p:cNvPr id="51" name="Google Shape;51;p3"/>
            <p:cNvGrpSpPr/>
            <p:nvPr/>
          </p:nvGrpSpPr>
          <p:grpSpPr>
            <a:xfrm>
              <a:off x="1063183" y="3406"/>
              <a:ext cx="316800" cy="688513"/>
              <a:chOff x="1063183" y="3406"/>
              <a:chExt cx="316800" cy="688513"/>
            </a:xfrm>
          </p:grpSpPr>
          <p:sp>
            <p:nvSpPr>
              <p:cNvPr id="52" name="Google Shape;52;p3"/>
              <p:cNvSpPr/>
              <p:nvPr/>
            </p:nvSpPr>
            <p:spPr>
              <a:xfrm rot="10800000">
                <a:off x="1063183"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3"/>
              <p:cNvSpPr/>
              <p:nvPr/>
            </p:nvSpPr>
            <p:spPr>
              <a:xfrm rot="10800000">
                <a:off x="1063183"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 name="Google Shape;54;p3"/>
            <p:cNvGrpSpPr/>
            <p:nvPr/>
          </p:nvGrpSpPr>
          <p:grpSpPr>
            <a:xfrm>
              <a:off x="604976" y="3406"/>
              <a:ext cx="316800" cy="1036524"/>
              <a:chOff x="604976" y="3406"/>
              <a:chExt cx="316800" cy="1036524"/>
            </a:xfrm>
          </p:grpSpPr>
          <p:sp>
            <p:nvSpPr>
              <p:cNvPr id="55" name="Google Shape;55;p3"/>
              <p:cNvSpPr/>
              <p:nvPr/>
            </p:nvSpPr>
            <p:spPr>
              <a:xfrm rot="10800000">
                <a:off x="604976"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3"/>
              <p:cNvSpPr/>
              <p:nvPr/>
            </p:nvSpPr>
            <p:spPr>
              <a:xfrm rot="10800000">
                <a:off x="604976"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3"/>
              <p:cNvSpPr/>
              <p:nvPr/>
            </p:nvSpPr>
            <p:spPr>
              <a:xfrm rot="10800000">
                <a:off x="604976"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 name="Google Shape;58;p3"/>
            <p:cNvGrpSpPr/>
            <p:nvPr/>
          </p:nvGrpSpPr>
          <p:grpSpPr>
            <a:xfrm>
              <a:off x="146769" y="3406"/>
              <a:ext cx="316800" cy="1384535"/>
              <a:chOff x="146769" y="3406"/>
              <a:chExt cx="316800" cy="1384535"/>
            </a:xfrm>
          </p:grpSpPr>
          <p:sp>
            <p:nvSpPr>
              <p:cNvPr id="59" name="Google Shape;59;p3"/>
              <p:cNvSpPr/>
              <p:nvPr/>
            </p:nvSpPr>
            <p:spPr>
              <a:xfrm rot="10800000">
                <a:off x="146769"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3"/>
              <p:cNvSpPr/>
              <p:nvPr/>
            </p:nvSpPr>
            <p:spPr>
              <a:xfrm rot="10800000">
                <a:off x="146769" y="3441"/>
                <a:ext cx="316800" cy="1384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3"/>
              <p:cNvSpPr/>
              <p:nvPr/>
            </p:nvSpPr>
            <p:spPr>
              <a:xfrm rot="10800000">
                <a:off x="146769"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3"/>
              <p:cNvSpPr/>
              <p:nvPr/>
            </p:nvSpPr>
            <p:spPr>
              <a:xfrm rot="10800000">
                <a:off x="146769"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3" name="Google Shape;63;p3"/>
          <p:cNvGrpSpPr/>
          <p:nvPr/>
        </p:nvGrpSpPr>
        <p:grpSpPr>
          <a:xfrm>
            <a:off x="6775084" y="2904008"/>
            <a:ext cx="2186148" cy="2239500"/>
            <a:chOff x="6775084" y="2904008"/>
            <a:chExt cx="2186148" cy="2239500"/>
          </a:xfrm>
        </p:grpSpPr>
        <p:grpSp>
          <p:nvGrpSpPr>
            <p:cNvPr id="64" name="Google Shape;64;p3"/>
            <p:cNvGrpSpPr/>
            <p:nvPr/>
          </p:nvGrpSpPr>
          <p:grpSpPr>
            <a:xfrm>
              <a:off x="6775084" y="4253708"/>
              <a:ext cx="409500" cy="889800"/>
              <a:chOff x="6775084" y="4253708"/>
              <a:chExt cx="409500" cy="889800"/>
            </a:xfrm>
          </p:grpSpPr>
          <p:sp>
            <p:nvSpPr>
              <p:cNvPr id="65" name="Google Shape;65;p3"/>
              <p:cNvSpPr/>
              <p:nvPr/>
            </p:nvSpPr>
            <p:spPr>
              <a:xfrm>
                <a:off x="6775084"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3"/>
              <p:cNvSpPr/>
              <p:nvPr/>
            </p:nvSpPr>
            <p:spPr>
              <a:xfrm>
                <a:off x="6775084"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 name="Google Shape;67;p3"/>
            <p:cNvGrpSpPr/>
            <p:nvPr/>
          </p:nvGrpSpPr>
          <p:grpSpPr>
            <a:xfrm>
              <a:off x="7367299" y="3804008"/>
              <a:ext cx="409500" cy="1339500"/>
              <a:chOff x="7367299" y="3804008"/>
              <a:chExt cx="409500" cy="1339500"/>
            </a:xfrm>
          </p:grpSpPr>
          <p:sp>
            <p:nvSpPr>
              <p:cNvPr id="68" name="Google Shape;68;p3"/>
              <p:cNvSpPr/>
              <p:nvPr/>
            </p:nvSpPr>
            <p:spPr>
              <a:xfrm>
                <a:off x="7367299"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3"/>
              <p:cNvSpPr/>
              <p:nvPr/>
            </p:nvSpPr>
            <p:spPr>
              <a:xfrm>
                <a:off x="7367299"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3"/>
              <p:cNvSpPr/>
              <p:nvPr/>
            </p:nvSpPr>
            <p:spPr>
              <a:xfrm>
                <a:off x="7367299"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 name="Google Shape;71;p3"/>
            <p:cNvGrpSpPr/>
            <p:nvPr/>
          </p:nvGrpSpPr>
          <p:grpSpPr>
            <a:xfrm>
              <a:off x="7959516" y="3354008"/>
              <a:ext cx="409500" cy="1789500"/>
              <a:chOff x="7959516" y="3354008"/>
              <a:chExt cx="409500" cy="1789500"/>
            </a:xfrm>
          </p:grpSpPr>
          <p:sp>
            <p:nvSpPr>
              <p:cNvPr id="72" name="Google Shape;72;p3"/>
              <p:cNvSpPr/>
              <p:nvPr/>
            </p:nvSpPr>
            <p:spPr>
              <a:xfrm>
                <a:off x="7959516"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3"/>
              <p:cNvSpPr/>
              <p:nvPr/>
            </p:nvSpPr>
            <p:spPr>
              <a:xfrm>
                <a:off x="7959516"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3"/>
              <p:cNvSpPr/>
              <p:nvPr/>
            </p:nvSpPr>
            <p:spPr>
              <a:xfrm>
                <a:off x="7959516"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3"/>
              <p:cNvSpPr/>
              <p:nvPr/>
            </p:nvSpPr>
            <p:spPr>
              <a:xfrm>
                <a:off x="7959516"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 name="Google Shape;76;p3"/>
            <p:cNvGrpSpPr/>
            <p:nvPr/>
          </p:nvGrpSpPr>
          <p:grpSpPr>
            <a:xfrm>
              <a:off x="8551731" y="2904008"/>
              <a:ext cx="409500" cy="2239500"/>
              <a:chOff x="8551731" y="2904008"/>
              <a:chExt cx="409500" cy="2239500"/>
            </a:xfrm>
          </p:grpSpPr>
          <p:sp>
            <p:nvSpPr>
              <p:cNvPr id="77" name="Google Shape;77;p3"/>
              <p:cNvSpPr/>
              <p:nvPr/>
            </p:nvSpPr>
            <p:spPr>
              <a:xfrm>
                <a:off x="8551731"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3"/>
              <p:cNvSpPr/>
              <p:nvPr/>
            </p:nvSpPr>
            <p:spPr>
              <a:xfrm>
                <a:off x="8551731"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3"/>
              <p:cNvSpPr/>
              <p:nvPr/>
            </p:nvSpPr>
            <p:spPr>
              <a:xfrm>
                <a:off x="8551731"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3"/>
              <p:cNvSpPr/>
              <p:nvPr/>
            </p:nvSpPr>
            <p:spPr>
              <a:xfrm>
                <a:off x="8551731" y="2904008"/>
                <a:ext cx="409500" cy="22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3"/>
              <p:cNvSpPr/>
              <p:nvPr/>
            </p:nvSpPr>
            <p:spPr>
              <a:xfrm>
                <a:off x="8551731"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2" name="Google Shape;82;p3"/>
          <p:cNvSpPr txBox="1"/>
          <p:nvPr>
            <p:ph type="title"/>
          </p:nvPr>
        </p:nvSpPr>
        <p:spPr>
          <a:xfrm>
            <a:off x="824000" y="1613825"/>
            <a:ext cx="5857800" cy="18729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83" name="Google Shape;83;p3"/>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4" name="Shape 84"/>
        <p:cNvGrpSpPr/>
        <p:nvPr/>
      </p:nvGrpSpPr>
      <p:grpSpPr>
        <a:xfrm>
          <a:off x="0" y="0"/>
          <a:ext cx="0" cy="0"/>
          <a:chOff x="0" y="0"/>
          <a:chExt cx="0" cy="0"/>
        </a:xfrm>
      </p:grpSpPr>
      <p:grpSp>
        <p:nvGrpSpPr>
          <p:cNvPr id="85" name="Google Shape;85;p4"/>
          <p:cNvGrpSpPr/>
          <p:nvPr/>
        </p:nvGrpSpPr>
        <p:grpSpPr>
          <a:xfrm>
            <a:off x="625966" y="299376"/>
            <a:ext cx="999312" cy="999312"/>
            <a:chOff x="348199" y="179450"/>
            <a:chExt cx="1116300" cy="1116300"/>
          </a:xfrm>
        </p:grpSpPr>
        <p:sp>
          <p:nvSpPr>
            <p:cNvPr id="86" name="Google Shape;86;p4"/>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4"/>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 name="Google Shape;88;p4"/>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89" name="Google Shape;89;p4"/>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0" name="Google Shape;90;p4"/>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91" name="Shape 91"/>
        <p:cNvGrpSpPr/>
        <p:nvPr/>
      </p:nvGrpSpPr>
      <p:grpSpPr>
        <a:xfrm>
          <a:off x="0" y="0"/>
          <a:ext cx="0" cy="0"/>
          <a:chOff x="0" y="0"/>
          <a:chExt cx="0" cy="0"/>
        </a:xfrm>
      </p:grpSpPr>
      <p:grpSp>
        <p:nvGrpSpPr>
          <p:cNvPr id="92" name="Google Shape;92;p5"/>
          <p:cNvGrpSpPr/>
          <p:nvPr/>
        </p:nvGrpSpPr>
        <p:grpSpPr>
          <a:xfrm>
            <a:off x="625966" y="299376"/>
            <a:ext cx="999312" cy="999312"/>
            <a:chOff x="348199" y="179450"/>
            <a:chExt cx="1116300" cy="1116300"/>
          </a:xfrm>
        </p:grpSpPr>
        <p:sp>
          <p:nvSpPr>
            <p:cNvPr id="93" name="Google Shape;93;p5"/>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5"/>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5"/>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6" name="Google Shape;96;p5"/>
          <p:cNvSpPr txBox="1"/>
          <p:nvPr>
            <p:ph idx="1" type="body"/>
          </p:nvPr>
        </p:nvSpPr>
        <p:spPr>
          <a:xfrm>
            <a:off x="1303800" y="1990050"/>
            <a:ext cx="34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7" name="Google Shape;97;p5"/>
          <p:cNvSpPr txBox="1"/>
          <p:nvPr>
            <p:ph idx="2" type="body"/>
          </p:nvPr>
        </p:nvSpPr>
        <p:spPr>
          <a:xfrm>
            <a:off x="4903650" y="1990050"/>
            <a:ext cx="34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8" name="Google Shape;98;p5"/>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9" name="Shape 99"/>
        <p:cNvGrpSpPr/>
        <p:nvPr/>
      </p:nvGrpSpPr>
      <p:grpSpPr>
        <a:xfrm>
          <a:off x="0" y="0"/>
          <a:ext cx="0" cy="0"/>
          <a:chOff x="0" y="0"/>
          <a:chExt cx="0" cy="0"/>
        </a:xfrm>
      </p:grpSpPr>
      <p:grpSp>
        <p:nvGrpSpPr>
          <p:cNvPr id="100" name="Google Shape;100;p6"/>
          <p:cNvGrpSpPr/>
          <p:nvPr/>
        </p:nvGrpSpPr>
        <p:grpSpPr>
          <a:xfrm>
            <a:off x="625966" y="299376"/>
            <a:ext cx="999312" cy="999312"/>
            <a:chOff x="348199" y="179450"/>
            <a:chExt cx="1116300" cy="1116300"/>
          </a:xfrm>
        </p:grpSpPr>
        <p:sp>
          <p:nvSpPr>
            <p:cNvPr id="101" name="Google Shape;101;p6"/>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6"/>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6"/>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04" name="Google Shape;104;p6"/>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05" name="Shape 105"/>
        <p:cNvGrpSpPr/>
        <p:nvPr/>
      </p:nvGrpSpPr>
      <p:grpSpPr>
        <a:xfrm>
          <a:off x="0" y="0"/>
          <a:ext cx="0" cy="0"/>
          <a:chOff x="0" y="0"/>
          <a:chExt cx="0" cy="0"/>
        </a:xfrm>
      </p:grpSpPr>
      <p:grpSp>
        <p:nvGrpSpPr>
          <p:cNvPr id="106" name="Google Shape;106;p7"/>
          <p:cNvGrpSpPr/>
          <p:nvPr/>
        </p:nvGrpSpPr>
        <p:grpSpPr>
          <a:xfrm>
            <a:off x="625966" y="299376"/>
            <a:ext cx="999312" cy="999312"/>
            <a:chOff x="348199" y="179450"/>
            <a:chExt cx="1116300" cy="1116300"/>
          </a:xfrm>
        </p:grpSpPr>
        <p:sp>
          <p:nvSpPr>
            <p:cNvPr id="107" name="Google Shape;107;p7"/>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7"/>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 name="Google Shape;109;p7"/>
          <p:cNvSpPr txBox="1"/>
          <p:nvPr>
            <p:ph type="title"/>
          </p:nvPr>
        </p:nvSpPr>
        <p:spPr>
          <a:xfrm>
            <a:off x="1303800" y="598575"/>
            <a:ext cx="3312000" cy="15900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10" name="Google Shape;110;p7"/>
          <p:cNvSpPr txBox="1"/>
          <p:nvPr>
            <p:ph idx="1" type="body"/>
          </p:nvPr>
        </p:nvSpPr>
        <p:spPr>
          <a:xfrm>
            <a:off x="1303800" y="2309675"/>
            <a:ext cx="3312000" cy="22218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11" name="Google Shape;111;p7"/>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dk1"/>
        </a:solidFill>
      </p:bgPr>
    </p:bg>
    <p:spTree>
      <p:nvGrpSpPr>
        <p:cNvPr id="112" name="Shape 112"/>
        <p:cNvGrpSpPr/>
        <p:nvPr/>
      </p:nvGrpSpPr>
      <p:grpSpPr>
        <a:xfrm>
          <a:off x="0" y="0"/>
          <a:ext cx="0" cy="0"/>
          <a:chOff x="0" y="0"/>
          <a:chExt cx="0" cy="0"/>
        </a:xfrm>
      </p:grpSpPr>
      <p:grpSp>
        <p:nvGrpSpPr>
          <p:cNvPr id="113" name="Google Shape;113;p8"/>
          <p:cNvGrpSpPr/>
          <p:nvPr/>
        </p:nvGrpSpPr>
        <p:grpSpPr>
          <a:xfrm>
            <a:off x="6866714" y="1306"/>
            <a:ext cx="2267451" cy="2601690"/>
            <a:chOff x="6790514" y="1306"/>
            <a:chExt cx="2267451" cy="2601690"/>
          </a:xfrm>
        </p:grpSpPr>
        <p:grpSp>
          <p:nvGrpSpPr>
            <p:cNvPr id="114" name="Google Shape;114;p8"/>
            <p:cNvGrpSpPr/>
            <p:nvPr/>
          </p:nvGrpSpPr>
          <p:grpSpPr>
            <a:xfrm>
              <a:off x="7067465" y="1306"/>
              <a:ext cx="1990500" cy="1990200"/>
              <a:chOff x="7067465" y="1306"/>
              <a:chExt cx="1990500" cy="1990200"/>
            </a:xfrm>
          </p:grpSpPr>
          <p:sp>
            <p:nvSpPr>
              <p:cNvPr id="115" name="Google Shape;115;p8"/>
              <p:cNvSpPr/>
              <p:nvPr/>
            </p:nvSpPr>
            <p:spPr>
              <a:xfrm rot="-8648551">
                <a:off x="7594313" y="527721"/>
                <a:ext cx="937226" cy="937226"/>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8"/>
              <p:cNvSpPr/>
              <p:nvPr/>
            </p:nvSpPr>
            <p:spPr>
              <a:xfrm rot="-8648551">
                <a:off x="7594313" y="527721"/>
                <a:ext cx="937226" cy="937226"/>
              </a:xfrm>
              <a:prstGeom prst="pie">
                <a:avLst>
                  <a:gd fmla="val 19376841"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8"/>
              <p:cNvSpPr/>
              <p:nvPr/>
            </p:nvSpPr>
            <p:spPr>
              <a:xfrm rot="-8649154">
                <a:off x="7349891" y="283705"/>
                <a:ext cx="1425647" cy="14254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 name="Google Shape;118;p8"/>
            <p:cNvGrpSpPr/>
            <p:nvPr/>
          </p:nvGrpSpPr>
          <p:grpSpPr>
            <a:xfrm>
              <a:off x="8207126" y="1807996"/>
              <a:ext cx="795000" cy="795000"/>
              <a:chOff x="8207126" y="1807996"/>
              <a:chExt cx="795000" cy="795000"/>
            </a:xfrm>
          </p:grpSpPr>
          <p:sp>
            <p:nvSpPr>
              <p:cNvPr id="119" name="Google Shape;119;p8"/>
              <p:cNvSpPr/>
              <p:nvPr/>
            </p:nvSpPr>
            <p:spPr>
              <a:xfrm rot="2152054">
                <a:off x="8319942" y="1920813"/>
                <a:ext cx="569367" cy="569367"/>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8"/>
              <p:cNvSpPr/>
              <p:nvPr/>
            </p:nvSpPr>
            <p:spPr>
              <a:xfrm rot="2150259">
                <a:off x="8408218" y="2008610"/>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8"/>
              <p:cNvSpPr/>
              <p:nvPr/>
            </p:nvSpPr>
            <p:spPr>
              <a:xfrm rot="2150259">
                <a:off x="8408218" y="2008610"/>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 name="Google Shape;122;p8"/>
            <p:cNvGrpSpPr/>
            <p:nvPr/>
          </p:nvGrpSpPr>
          <p:grpSpPr>
            <a:xfrm>
              <a:off x="6790514" y="118857"/>
              <a:ext cx="548700" cy="548700"/>
              <a:chOff x="6790514" y="118857"/>
              <a:chExt cx="548700" cy="548700"/>
            </a:xfrm>
          </p:grpSpPr>
          <p:sp>
            <p:nvSpPr>
              <p:cNvPr id="123" name="Google Shape;123;p8"/>
              <p:cNvSpPr/>
              <p:nvPr/>
            </p:nvSpPr>
            <p:spPr>
              <a:xfrm rot="2150259">
                <a:off x="6868362" y="196705"/>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8"/>
              <p:cNvSpPr/>
              <p:nvPr/>
            </p:nvSpPr>
            <p:spPr>
              <a:xfrm rot="2150259">
                <a:off x="6868362" y="196705"/>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25" name="Google Shape;125;p8"/>
          <p:cNvSpPr txBox="1"/>
          <p:nvPr>
            <p:ph type="title"/>
          </p:nvPr>
        </p:nvSpPr>
        <p:spPr>
          <a:xfrm>
            <a:off x="824000" y="763600"/>
            <a:ext cx="5857800" cy="35733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26" name="Google Shape;126;p8"/>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27" name="Shape 127"/>
        <p:cNvGrpSpPr/>
        <p:nvPr/>
      </p:nvGrpSpPr>
      <p:grpSpPr>
        <a:xfrm>
          <a:off x="0" y="0"/>
          <a:ext cx="0" cy="0"/>
          <a:chOff x="0" y="0"/>
          <a:chExt cx="0" cy="0"/>
        </a:xfrm>
      </p:grpSpPr>
      <p:grpSp>
        <p:nvGrpSpPr>
          <p:cNvPr id="128" name="Google Shape;128;p9"/>
          <p:cNvGrpSpPr/>
          <p:nvPr/>
        </p:nvGrpSpPr>
        <p:grpSpPr>
          <a:xfrm>
            <a:off x="625966" y="299376"/>
            <a:ext cx="999312" cy="999312"/>
            <a:chOff x="348199" y="179450"/>
            <a:chExt cx="1116300" cy="1116300"/>
          </a:xfrm>
        </p:grpSpPr>
        <p:sp>
          <p:nvSpPr>
            <p:cNvPr id="129" name="Google Shape;129;p9"/>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9"/>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 name="Google Shape;131;p9"/>
          <p:cNvSpPr txBox="1"/>
          <p:nvPr>
            <p:ph type="title"/>
          </p:nvPr>
        </p:nvSpPr>
        <p:spPr>
          <a:xfrm>
            <a:off x="1303800" y="598575"/>
            <a:ext cx="3430500" cy="19902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32" name="Google Shape;132;p9"/>
          <p:cNvSpPr txBox="1"/>
          <p:nvPr>
            <p:ph idx="1" type="subTitle"/>
          </p:nvPr>
        </p:nvSpPr>
        <p:spPr>
          <a:xfrm>
            <a:off x="1303800" y="2743203"/>
            <a:ext cx="3430500" cy="7260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33" name="Google Shape;133;p9"/>
          <p:cNvSpPr txBox="1"/>
          <p:nvPr>
            <p:ph idx="2" type="body"/>
          </p:nvPr>
        </p:nvSpPr>
        <p:spPr>
          <a:xfrm>
            <a:off x="4903700" y="661000"/>
            <a:ext cx="3430500" cy="38706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34" name="Google Shape;134;p9"/>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5" name="Shape 135"/>
        <p:cNvGrpSpPr/>
        <p:nvPr/>
      </p:nvGrpSpPr>
      <p:grpSpPr>
        <a:xfrm>
          <a:off x="0" y="0"/>
          <a:ext cx="0" cy="0"/>
          <a:chOff x="0" y="0"/>
          <a:chExt cx="0" cy="0"/>
        </a:xfrm>
      </p:grpSpPr>
      <p:grpSp>
        <p:nvGrpSpPr>
          <p:cNvPr id="136" name="Google Shape;136;p10"/>
          <p:cNvGrpSpPr/>
          <p:nvPr/>
        </p:nvGrpSpPr>
        <p:grpSpPr>
          <a:xfrm>
            <a:off x="713373" y="3847119"/>
            <a:ext cx="825392" cy="825392"/>
            <a:chOff x="348199" y="179450"/>
            <a:chExt cx="1116300" cy="1116300"/>
          </a:xfrm>
        </p:grpSpPr>
        <p:sp>
          <p:nvSpPr>
            <p:cNvPr id="137" name="Google Shape;137;p10"/>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0"/>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 name="Google Shape;139;p10"/>
          <p:cNvSpPr txBox="1"/>
          <p:nvPr>
            <p:ph idx="1" type="body"/>
          </p:nvPr>
        </p:nvSpPr>
        <p:spPr>
          <a:xfrm>
            <a:off x="1303800" y="4138975"/>
            <a:ext cx="5843100" cy="534900"/>
          </a:xfrm>
          <a:prstGeom prst="rect">
            <a:avLst/>
          </a:prstGeom>
        </p:spPr>
        <p:txBody>
          <a:bodyPr anchorCtr="0" anchor="t"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40" name="Google Shape;140;p10"/>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mentu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1pPr>
            <a:lvl2pPr lvl="1">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2pPr>
            <a:lvl3pPr lvl="2">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3pPr>
            <a:lvl4pPr lvl="3">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4pPr>
            <a:lvl5pPr lvl="4">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5pPr>
            <a:lvl6pPr lvl="5">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6pPr>
            <a:lvl7pPr lvl="6">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7pPr>
            <a:lvl8pPr lvl="7">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8pPr>
            <a:lvl9pPr lvl="8">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Nunito"/>
              <a:buChar char="●"/>
              <a:defRPr sz="1300">
                <a:solidFill>
                  <a:schemeClr val="dk2"/>
                </a:solidFill>
                <a:latin typeface="Nunito"/>
                <a:ea typeface="Nunito"/>
                <a:cs typeface="Nunito"/>
                <a:sym typeface="Nunito"/>
              </a:defRPr>
            </a:lvl1pPr>
            <a:lvl2pPr indent="-298450" lvl="1" marL="9144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2pPr>
            <a:lvl3pPr indent="-298450" lvl="2" marL="13716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3pPr>
            <a:lvl4pPr indent="-298450" lvl="3" marL="18288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4pPr>
            <a:lvl5pPr indent="-298450" lvl="4" marL="22860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5pPr>
            <a:lvl6pPr indent="-298450" lvl="5" marL="27432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6pPr>
            <a:lvl7pPr indent="-298450" lvl="6" marL="32004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7pPr>
            <a:lvl8pPr indent="-298450" lvl="7" marL="36576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8pPr>
            <a:lvl9pPr indent="-298450" lvl="8" marL="41148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9pPr>
          </a:lstStyle>
          <a:p/>
        </p:txBody>
      </p:sp>
      <p:sp>
        <p:nvSpPr>
          <p:cNvPr id="8" name="Google Shape;8;p1"/>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rmAutofit/>
          </a:bodyPr>
          <a:lstStyle>
            <a:lvl1pPr lvl="0" algn="r">
              <a:buNone/>
              <a:defRPr sz="900">
                <a:solidFill>
                  <a:schemeClr val="dk2"/>
                </a:solidFill>
                <a:latin typeface="Nunito"/>
                <a:ea typeface="Nunito"/>
                <a:cs typeface="Nunito"/>
                <a:sym typeface="Nunito"/>
              </a:defRPr>
            </a:lvl1pPr>
            <a:lvl2pPr lvl="1" algn="r">
              <a:buNone/>
              <a:defRPr sz="900">
                <a:solidFill>
                  <a:schemeClr val="dk2"/>
                </a:solidFill>
                <a:latin typeface="Nunito"/>
                <a:ea typeface="Nunito"/>
                <a:cs typeface="Nunito"/>
                <a:sym typeface="Nunito"/>
              </a:defRPr>
            </a:lvl2pPr>
            <a:lvl3pPr lvl="2" algn="r">
              <a:buNone/>
              <a:defRPr sz="900">
                <a:solidFill>
                  <a:schemeClr val="dk2"/>
                </a:solidFill>
                <a:latin typeface="Nunito"/>
                <a:ea typeface="Nunito"/>
                <a:cs typeface="Nunito"/>
                <a:sym typeface="Nunito"/>
              </a:defRPr>
            </a:lvl3pPr>
            <a:lvl4pPr lvl="3" algn="r">
              <a:buNone/>
              <a:defRPr sz="900">
                <a:solidFill>
                  <a:schemeClr val="dk2"/>
                </a:solidFill>
                <a:latin typeface="Nunito"/>
                <a:ea typeface="Nunito"/>
                <a:cs typeface="Nunito"/>
                <a:sym typeface="Nunito"/>
              </a:defRPr>
            </a:lvl4pPr>
            <a:lvl5pPr lvl="4" algn="r">
              <a:buNone/>
              <a:defRPr sz="900">
                <a:solidFill>
                  <a:schemeClr val="dk2"/>
                </a:solidFill>
                <a:latin typeface="Nunito"/>
                <a:ea typeface="Nunito"/>
                <a:cs typeface="Nunito"/>
                <a:sym typeface="Nunito"/>
              </a:defRPr>
            </a:lvl5pPr>
            <a:lvl6pPr lvl="5" algn="r">
              <a:buNone/>
              <a:defRPr sz="900">
                <a:solidFill>
                  <a:schemeClr val="dk2"/>
                </a:solidFill>
                <a:latin typeface="Nunito"/>
                <a:ea typeface="Nunito"/>
                <a:cs typeface="Nunito"/>
                <a:sym typeface="Nunito"/>
              </a:defRPr>
            </a:lvl6pPr>
            <a:lvl7pPr lvl="6" algn="r">
              <a:buNone/>
              <a:defRPr sz="900">
                <a:solidFill>
                  <a:schemeClr val="dk2"/>
                </a:solidFill>
                <a:latin typeface="Nunito"/>
                <a:ea typeface="Nunito"/>
                <a:cs typeface="Nunito"/>
                <a:sym typeface="Nunito"/>
              </a:defRPr>
            </a:lvl7pPr>
            <a:lvl8pPr lvl="7" algn="r">
              <a:buNone/>
              <a:defRPr sz="900">
                <a:solidFill>
                  <a:schemeClr val="dk2"/>
                </a:solidFill>
                <a:latin typeface="Nunito"/>
                <a:ea typeface="Nunito"/>
                <a:cs typeface="Nunito"/>
                <a:sym typeface="Nunito"/>
              </a:defRPr>
            </a:lvl8pPr>
            <a:lvl9pPr lvl="8" algn="r">
              <a:buNone/>
              <a:defRPr sz="9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8.png"/><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5.png"/><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1.png"/><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9.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7.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13"/>
          <p:cNvSpPr txBox="1"/>
          <p:nvPr>
            <p:ph type="ctrTitle"/>
          </p:nvPr>
        </p:nvSpPr>
        <p:spPr>
          <a:xfrm>
            <a:off x="824000" y="1613825"/>
            <a:ext cx="5340000" cy="18729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b="0" lang="en" sz="4200">
                <a:latin typeface="Times New Roman"/>
                <a:ea typeface="Times New Roman"/>
                <a:cs typeface="Times New Roman"/>
                <a:sym typeface="Times New Roman"/>
              </a:rPr>
              <a:t>IEOR 142 Final Project</a:t>
            </a:r>
            <a:endParaRPr b="0" sz="4200">
              <a:latin typeface="Times New Roman"/>
              <a:ea typeface="Times New Roman"/>
              <a:cs typeface="Times New Roman"/>
              <a:sym typeface="Times New Roman"/>
            </a:endParaRPr>
          </a:p>
        </p:txBody>
      </p:sp>
      <p:sp>
        <p:nvSpPr>
          <p:cNvPr id="278" name="Google Shape;278;p13"/>
          <p:cNvSpPr txBox="1"/>
          <p:nvPr>
            <p:ph idx="1" type="subTitle"/>
          </p:nvPr>
        </p:nvSpPr>
        <p:spPr>
          <a:xfrm>
            <a:off x="824000" y="2791325"/>
            <a:ext cx="5513400" cy="69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Times New Roman"/>
                <a:ea typeface="Times New Roman"/>
                <a:cs typeface="Times New Roman"/>
                <a:sym typeface="Times New Roman"/>
              </a:rPr>
              <a:t>Prediction of Stock Prices Using Machine Learning</a:t>
            </a:r>
            <a:endParaRPr sz="2000">
              <a:latin typeface="Times New Roman"/>
              <a:ea typeface="Times New Roman"/>
              <a:cs typeface="Times New Roman"/>
              <a:sym typeface="Times New Roman"/>
            </a:endParaRPr>
          </a:p>
        </p:txBody>
      </p:sp>
      <p:sp>
        <p:nvSpPr>
          <p:cNvPr id="279" name="Google Shape;279;p13"/>
          <p:cNvSpPr txBox="1"/>
          <p:nvPr>
            <p:ph idx="1" type="subTitle"/>
          </p:nvPr>
        </p:nvSpPr>
        <p:spPr>
          <a:xfrm>
            <a:off x="824000" y="3486725"/>
            <a:ext cx="4146000" cy="695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latin typeface="Times New Roman"/>
                <a:ea typeface="Times New Roman"/>
                <a:cs typeface="Times New Roman"/>
                <a:sym typeface="Times New Roman"/>
              </a:rPr>
              <a:t>Edward Bian, Jake Lamb, Sasyak Pattnaik, Ethan Wang, </a:t>
            </a:r>
            <a:r>
              <a:rPr lang="en">
                <a:latin typeface="Times New Roman"/>
                <a:ea typeface="Times New Roman"/>
                <a:cs typeface="Times New Roman"/>
                <a:sym typeface="Times New Roman"/>
              </a:rPr>
              <a:t>Jiefing Yang</a:t>
            </a:r>
            <a:r>
              <a:rPr lang="en">
                <a:latin typeface="Times New Roman"/>
                <a:ea typeface="Times New Roman"/>
                <a:cs typeface="Times New Roman"/>
                <a:sym typeface="Times New Roman"/>
              </a:rPr>
              <a:t>, Vincent Zhang</a:t>
            </a:r>
            <a:endParaRPr>
              <a:latin typeface="Times New Roman"/>
              <a:ea typeface="Times New Roman"/>
              <a:cs typeface="Times New Roman"/>
              <a:sym typeface="Times New Roman"/>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pic>
        <p:nvPicPr>
          <p:cNvPr id="344" name="Google Shape;344;p22"/>
          <p:cNvPicPr preferRelativeResize="0"/>
          <p:nvPr/>
        </p:nvPicPr>
        <p:blipFill>
          <a:blip r:embed="rId3">
            <a:alphaModFix/>
          </a:blip>
          <a:stretch>
            <a:fillRect/>
          </a:stretch>
        </p:blipFill>
        <p:spPr>
          <a:xfrm>
            <a:off x="178150" y="772225"/>
            <a:ext cx="8652800" cy="3840525"/>
          </a:xfrm>
          <a:prstGeom prst="rect">
            <a:avLst/>
          </a:prstGeom>
          <a:noFill/>
          <a:ln>
            <a:noFill/>
          </a:ln>
        </p:spPr>
      </p:pic>
      <p:sp>
        <p:nvSpPr>
          <p:cNvPr id="345" name="Google Shape;345;p22"/>
          <p:cNvSpPr txBox="1"/>
          <p:nvPr/>
        </p:nvSpPr>
        <p:spPr>
          <a:xfrm>
            <a:off x="2680500" y="347400"/>
            <a:ext cx="3783000" cy="477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900">
                <a:latin typeface="Maven Pro"/>
                <a:ea typeface="Maven Pro"/>
                <a:cs typeface="Maven Pro"/>
                <a:sym typeface="Maven Pro"/>
              </a:rPr>
              <a:t>Collected Data</a:t>
            </a:r>
            <a:endParaRPr b="1" sz="1900">
              <a:latin typeface="Maven Pro"/>
              <a:ea typeface="Maven Pro"/>
              <a:cs typeface="Maven Pro"/>
              <a:sym typeface="Maven Pr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pic>
        <p:nvPicPr>
          <p:cNvPr id="350" name="Google Shape;350;p23"/>
          <p:cNvPicPr preferRelativeResize="0"/>
          <p:nvPr/>
        </p:nvPicPr>
        <p:blipFill>
          <a:blip r:embed="rId3">
            <a:alphaModFix/>
          </a:blip>
          <a:stretch>
            <a:fillRect/>
          </a:stretch>
        </p:blipFill>
        <p:spPr>
          <a:xfrm>
            <a:off x="4620875" y="791325"/>
            <a:ext cx="4401675" cy="3657376"/>
          </a:xfrm>
          <a:prstGeom prst="rect">
            <a:avLst/>
          </a:prstGeom>
          <a:noFill/>
          <a:ln cap="flat" cmpd="sng" w="9525">
            <a:solidFill>
              <a:schemeClr val="dk2"/>
            </a:solidFill>
            <a:prstDash val="solid"/>
            <a:round/>
            <a:headEnd len="sm" w="sm" type="none"/>
            <a:tailEnd len="sm" w="sm" type="none"/>
          </a:ln>
        </p:spPr>
      </p:pic>
      <p:sp>
        <p:nvSpPr>
          <p:cNvPr id="351" name="Google Shape;351;p23"/>
          <p:cNvSpPr txBox="1"/>
          <p:nvPr/>
        </p:nvSpPr>
        <p:spPr>
          <a:xfrm>
            <a:off x="2578700" y="38800"/>
            <a:ext cx="41967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latin typeface="Nunito"/>
                <a:ea typeface="Nunito"/>
                <a:cs typeface="Nunito"/>
                <a:sym typeface="Nunito"/>
              </a:rPr>
              <a:t>Exploratory</a:t>
            </a:r>
            <a:r>
              <a:rPr b="1" lang="en" sz="1600">
                <a:latin typeface="Nunito"/>
                <a:ea typeface="Nunito"/>
                <a:cs typeface="Nunito"/>
                <a:sym typeface="Nunito"/>
              </a:rPr>
              <a:t> Data Analysis</a:t>
            </a:r>
            <a:endParaRPr b="1" sz="1600">
              <a:latin typeface="Nunito"/>
              <a:ea typeface="Nunito"/>
              <a:cs typeface="Nunito"/>
              <a:sym typeface="Nunito"/>
            </a:endParaRPr>
          </a:p>
        </p:txBody>
      </p:sp>
      <p:pic>
        <p:nvPicPr>
          <p:cNvPr id="352" name="Google Shape;352;p23"/>
          <p:cNvPicPr preferRelativeResize="0"/>
          <p:nvPr/>
        </p:nvPicPr>
        <p:blipFill>
          <a:blip r:embed="rId4">
            <a:alphaModFix/>
          </a:blip>
          <a:stretch>
            <a:fillRect/>
          </a:stretch>
        </p:blipFill>
        <p:spPr>
          <a:xfrm>
            <a:off x="57150" y="791325"/>
            <a:ext cx="4514850" cy="3657376"/>
          </a:xfrm>
          <a:prstGeom prst="rect">
            <a:avLst/>
          </a:prstGeom>
          <a:noFill/>
          <a:ln cap="flat" cmpd="sng" w="9525">
            <a:solidFill>
              <a:srgbClr val="000000"/>
            </a:solidFill>
            <a:prstDash val="solid"/>
            <a:round/>
            <a:headEnd len="sm" w="sm" type="none"/>
            <a:tailEnd len="sm" w="sm" type="none"/>
          </a:ln>
        </p:spPr>
      </p:pic>
      <p:sp>
        <p:nvSpPr>
          <p:cNvPr id="353" name="Google Shape;353;p23"/>
          <p:cNvSpPr txBox="1"/>
          <p:nvPr/>
        </p:nvSpPr>
        <p:spPr>
          <a:xfrm>
            <a:off x="1909275" y="391125"/>
            <a:ext cx="8106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300">
                <a:latin typeface="Nunito"/>
                <a:ea typeface="Nunito"/>
                <a:cs typeface="Nunito"/>
                <a:sym typeface="Nunito"/>
              </a:rPr>
              <a:t>TSM</a:t>
            </a:r>
            <a:endParaRPr b="1" sz="1300">
              <a:latin typeface="Nunito"/>
              <a:ea typeface="Nunito"/>
              <a:cs typeface="Nunito"/>
              <a:sym typeface="Nunito"/>
            </a:endParaRPr>
          </a:p>
        </p:txBody>
      </p:sp>
      <p:sp>
        <p:nvSpPr>
          <p:cNvPr id="354" name="Google Shape;354;p23"/>
          <p:cNvSpPr txBox="1"/>
          <p:nvPr/>
        </p:nvSpPr>
        <p:spPr>
          <a:xfrm>
            <a:off x="6416413" y="391125"/>
            <a:ext cx="8106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300">
                <a:latin typeface="Nunito"/>
                <a:ea typeface="Nunito"/>
                <a:cs typeface="Nunito"/>
                <a:sym typeface="Nunito"/>
              </a:rPr>
              <a:t>NVIDIA</a:t>
            </a:r>
            <a:endParaRPr b="1" sz="1300">
              <a:latin typeface="Nunito"/>
              <a:ea typeface="Nunito"/>
              <a:cs typeface="Nunito"/>
              <a:sym typeface="Nuni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p24"/>
          <p:cNvSpPr txBox="1"/>
          <p:nvPr>
            <p:ph type="title"/>
          </p:nvPr>
        </p:nvSpPr>
        <p:spPr>
          <a:xfrm>
            <a:off x="1248900" y="595575"/>
            <a:ext cx="7705800" cy="73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rgbClr val="000000"/>
                </a:solidFill>
              </a:rPr>
              <a:t>Model Concepts</a:t>
            </a:r>
            <a:endParaRPr>
              <a:solidFill>
                <a:srgbClr val="000000"/>
              </a:solidFill>
            </a:endParaRPr>
          </a:p>
        </p:txBody>
      </p:sp>
      <p:sp>
        <p:nvSpPr>
          <p:cNvPr id="360" name="Google Shape;360;p24"/>
          <p:cNvSpPr txBox="1"/>
          <p:nvPr>
            <p:ph idx="1" type="body"/>
          </p:nvPr>
        </p:nvSpPr>
        <p:spPr>
          <a:xfrm>
            <a:off x="311700" y="1468825"/>
            <a:ext cx="8520600" cy="33696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sz="1600"/>
              <a:t>Prices from 5 Days before </a:t>
            </a:r>
            <a:endParaRPr sz="1600"/>
          </a:p>
          <a:p>
            <a:pPr indent="-330200" lvl="1" marL="914400" rtl="0" algn="l">
              <a:spcBef>
                <a:spcPts val="0"/>
              </a:spcBef>
              <a:spcAft>
                <a:spcPts val="0"/>
              </a:spcAft>
              <a:buSzPts val="1600"/>
              <a:buChar char="○"/>
            </a:pPr>
            <a:r>
              <a:rPr lang="en" sz="1600"/>
              <a:t>Baseline model</a:t>
            </a:r>
            <a:endParaRPr sz="1600"/>
          </a:p>
          <a:p>
            <a:pPr indent="-330200" lvl="0" marL="457200" rtl="0" algn="l">
              <a:spcBef>
                <a:spcPts val="0"/>
              </a:spcBef>
              <a:spcAft>
                <a:spcPts val="0"/>
              </a:spcAft>
              <a:buSzPts val="1600"/>
              <a:buChar char="●"/>
            </a:pPr>
            <a:r>
              <a:rPr lang="en" sz="1600"/>
              <a:t>CART</a:t>
            </a:r>
            <a:endParaRPr sz="1600"/>
          </a:p>
          <a:p>
            <a:pPr indent="-330200" lvl="1" marL="914400" rtl="0" algn="l">
              <a:spcBef>
                <a:spcPts val="0"/>
              </a:spcBef>
              <a:spcAft>
                <a:spcPts val="0"/>
              </a:spcAft>
              <a:buSzPts val="1600"/>
              <a:buChar char="○"/>
            </a:pPr>
            <a:r>
              <a:rPr lang="en" sz="1600"/>
              <a:t>CART </a:t>
            </a:r>
            <a:r>
              <a:rPr lang="en" sz="1600"/>
              <a:t>can be used for numerical and categorical results</a:t>
            </a:r>
            <a:endParaRPr sz="1600"/>
          </a:p>
          <a:p>
            <a:pPr indent="-330200" lvl="0" marL="457200" rtl="0" algn="l">
              <a:spcBef>
                <a:spcPts val="0"/>
              </a:spcBef>
              <a:spcAft>
                <a:spcPts val="0"/>
              </a:spcAft>
              <a:buSzPts val="1600"/>
              <a:buChar char="●"/>
            </a:pPr>
            <a:r>
              <a:rPr lang="en" sz="1600"/>
              <a:t>Linear Regression</a:t>
            </a:r>
            <a:endParaRPr sz="1600"/>
          </a:p>
          <a:p>
            <a:pPr indent="-330200" lvl="1" marL="914400" rtl="0" algn="l">
              <a:spcBef>
                <a:spcPts val="0"/>
              </a:spcBef>
              <a:spcAft>
                <a:spcPts val="0"/>
              </a:spcAft>
              <a:buSzPts val="1600"/>
              <a:buChar char="○"/>
            </a:pPr>
            <a:r>
              <a:rPr lang="en" sz="1600"/>
              <a:t>Linear Regression can be used for predicting a continuous response variable</a:t>
            </a:r>
            <a:endParaRPr sz="1600"/>
          </a:p>
          <a:p>
            <a:pPr indent="-330200" lvl="0" marL="457200" rtl="0" algn="l">
              <a:spcBef>
                <a:spcPts val="0"/>
              </a:spcBef>
              <a:spcAft>
                <a:spcPts val="0"/>
              </a:spcAft>
              <a:buSzPts val="1600"/>
              <a:buChar char="●"/>
            </a:pPr>
            <a:r>
              <a:rPr lang="en" sz="1600"/>
              <a:t>Random Forest</a:t>
            </a:r>
            <a:endParaRPr sz="1600"/>
          </a:p>
          <a:p>
            <a:pPr indent="-330200" lvl="1" marL="914400" rtl="0" algn="l">
              <a:spcBef>
                <a:spcPts val="0"/>
              </a:spcBef>
              <a:spcAft>
                <a:spcPts val="0"/>
              </a:spcAft>
              <a:buSzPts val="1600"/>
              <a:buChar char="○"/>
            </a:pPr>
            <a:r>
              <a:rPr lang="en" sz="1600"/>
              <a:t>Random Forest can be used for numerical and categorical results</a:t>
            </a:r>
            <a:endParaRPr sz="1600"/>
          </a:p>
          <a:p>
            <a:pPr indent="-330200" lvl="0" marL="457200" rtl="0" algn="l">
              <a:spcBef>
                <a:spcPts val="0"/>
              </a:spcBef>
              <a:spcAft>
                <a:spcPts val="0"/>
              </a:spcAft>
              <a:buSzPts val="1600"/>
              <a:buChar char="●"/>
            </a:pPr>
            <a:r>
              <a:rPr lang="en" sz="1600"/>
              <a:t>Logistic</a:t>
            </a:r>
            <a:endParaRPr sz="1600"/>
          </a:p>
          <a:p>
            <a:pPr indent="-330200" lvl="1" marL="914400" rtl="0" algn="l">
              <a:spcBef>
                <a:spcPts val="0"/>
              </a:spcBef>
              <a:spcAft>
                <a:spcPts val="0"/>
              </a:spcAft>
              <a:buSzPts val="1600"/>
              <a:buChar char="○"/>
            </a:pPr>
            <a:r>
              <a:rPr lang="en" sz="1600"/>
              <a:t>Used for categorical</a:t>
            </a:r>
            <a:endParaRPr sz="1600"/>
          </a:p>
          <a:p>
            <a:pPr indent="-330200" lvl="0" marL="457200" rtl="0" algn="l">
              <a:spcBef>
                <a:spcPts val="0"/>
              </a:spcBef>
              <a:spcAft>
                <a:spcPts val="0"/>
              </a:spcAft>
              <a:buSzPts val="1600"/>
              <a:buChar char="●"/>
            </a:pPr>
            <a:r>
              <a:rPr lang="en" sz="1600"/>
              <a:t>Neural Network</a:t>
            </a:r>
            <a:endParaRPr sz="1600"/>
          </a:p>
          <a:p>
            <a:pPr indent="-330200" lvl="1" marL="914400" rtl="0" algn="l">
              <a:spcBef>
                <a:spcPts val="0"/>
              </a:spcBef>
              <a:spcAft>
                <a:spcPts val="0"/>
              </a:spcAft>
              <a:buSzPts val="1600"/>
              <a:buChar char="○"/>
            </a:pPr>
            <a:r>
              <a:rPr lang="en" sz="1600"/>
              <a:t>Extensive research and experimental for regression analysis</a:t>
            </a:r>
            <a:endParaRPr sz="16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25"/>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Results Analysis</a:t>
            </a:r>
            <a:endParaRPr/>
          </a:p>
        </p:txBody>
      </p:sp>
      <p:sp>
        <p:nvSpPr>
          <p:cNvPr id="366" name="Google Shape;366;p25"/>
          <p:cNvSpPr txBox="1"/>
          <p:nvPr>
            <p:ph idx="1" type="body"/>
          </p:nvPr>
        </p:nvSpPr>
        <p:spPr>
          <a:xfrm>
            <a:off x="1182250" y="1427075"/>
            <a:ext cx="7030500" cy="25416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sz="1600"/>
              <a:t>OSR</a:t>
            </a:r>
            <a:r>
              <a:rPr baseline="30000" lang="en" sz="1600"/>
              <a:t>2</a:t>
            </a:r>
            <a:endParaRPr baseline="30000" sz="1600"/>
          </a:p>
          <a:p>
            <a:pPr indent="-330200" lvl="1" marL="914400" rtl="0" algn="l">
              <a:spcBef>
                <a:spcPts val="1000"/>
              </a:spcBef>
              <a:spcAft>
                <a:spcPts val="0"/>
              </a:spcAft>
              <a:buSzPts val="1600"/>
              <a:buChar char="○"/>
            </a:pPr>
            <a:r>
              <a:rPr lang="en" sz="1600"/>
              <a:t>Used to tell us how good the model performs on the test set</a:t>
            </a:r>
            <a:endParaRPr sz="1600"/>
          </a:p>
          <a:p>
            <a:pPr indent="-330200" lvl="0" marL="457200" rtl="0" algn="l">
              <a:spcBef>
                <a:spcPts val="1000"/>
              </a:spcBef>
              <a:spcAft>
                <a:spcPts val="0"/>
              </a:spcAft>
              <a:buSzPts val="1600"/>
              <a:buChar char="●"/>
            </a:pPr>
            <a:r>
              <a:rPr lang="en" sz="1600"/>
              <a:t>RMSE</a:t>
            </a:r>
            <a:endParaRPr sz="1600"/>
          </a:p>
          <a:p>
            <a:pPr indent="-330200" lvl="1" marL="914400" rtl="0" algn="l">
              <a:spcBef>
                <a:spcPts val="1000"/>
              </a:spcBef>
              <a:spcAft>
                <a:spcPts val="0"/>
              </a:spcAft>
              <a:buSzPts val="1600"/>
              <a:buChar char="○"/>
            </a:pPr>
            <a:r>
              <a:rPr lang="en" sz="1600"/>
              <a:t>Used to tell us how ‘close’ we are to the true value</a:t>
            </a:r>
            <a:endParaRPr sz="1600"/>
          </a:p>
          <a:p>
            <a:pPr indent="-330200" lvl="0" marL="457200" rtl="0" algn="l">
              <a:spcBef>
                <a:spcPts val="1000"/>
              </a:spcBef>
              <a:spcAft>
                <a:spcPts val="0"/>
              </a:spcAft>
              <a:buSzPts val="1600"/>
              <a:buChar char="●"/>
            </a:pPr>
            <a:r>
              <a:rPr lang="en" sz="1600"/>
              <a:t>StockTradeSimulator function</a:t>
            </a:r>
            <a:endParaRPr sz="1600"/>
          </a:p>
          <a:p>
            <a:pPr indent="-330200" lvl="1" marL="914400" rtl="0" algn="l">
              <a:spcBef>
                <a:spcPts val="1000"/>
              </a:spcBef>
              <a:spcAft>
                <a:spcPts val="0"/>
              </a:spcAft>
              <a:buSzPts val="1600"/>
              <a:buChar char="○"/>
            </a:pPr>
            <a:r>
              <a:rPr lang="en" sz="1600"/>
              <a:t>Simulates trading using the algorithm as guide and compares it to buying the stock and holding it</a:t>
            </a:r>
            <a:endParaRPr sz="1600"/>
          </a:p>
          <a:p>
            <a:pPr indent="-330200" lvl="1" marL="914400" rtl="0" algn="l">
              <a:spcBef>
                <a:spcPts val="1000"/>
              </a:spcBef>
              <a:spcAft>
                <a:spcPts val="1000"/>
              </a:spcAft>
              <a:buSzPts val="1600"/>
              <a:buChar char="○"/>
            </a:pPr>
            <a:r>
              <a:rPr lang="en" sz="1600"/>
              <a:t>Ratio is (Algo return - Actual return) / Actual return</a:t>
            </a:r>
            <a:endParaRPr sz="16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p26"/>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CART Regression</a:t>
            </a:r>
            <a:endParaRPr/>
          </a:p>
        </p:txBody>
      </p:sp>
      <p:sp>
        <p:nvSpPr>
          <p:cNvPr id="372" name="Google Shape;372;p26"/>
          <p:cNvSpPr txBox="1"/>
          <p:nvPr>
            <p:ph idx="1" type="body"/>
          </p:nvPr>
        </p:nvSpPr>
        <p:spPr>
          <a:xfrm>
            <a:off x="1303800" y="1730300"/>
            <a:ext cx="7030500" cy="296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Description: CART is a predictive ML algorithm which explains how the target variable’s values can be predicted based on other variables. It used a decision tree where each fork is split into a predictor variable and each node gives a prediction for the target variable. </a:t>
            </a:r>
            <a:endParaRPr/>
          </a:p>
          <a:p>
            <a:pPr indent="0" lvl="0" marL="0" rtl="0" algn="l">
              <a:spcBef>
                <a:spcPts val="1200"/>
              </a:spcBef>
              <a:spcAft>
                <a:spcPts val="0"/>
              </a:spcAft>
              <a:buNone/>
            </a:pPr>
            <a:r>
              <a:rPr lang="en"/>
              <a:t>Factors used: </a:t>
            </a:r>
            <a:r>
              <a:rPr lang="en">
                <a:highlight>
                  <a:srgbClr val="FFFFFE"/>
                </a:highlight>
              </a:rPr>
              <a:t>min_samples_leaf=5 ; min_samples_split=20 ; random_state=88</a:t>
            </a:r>
            <a:endParaRPr>
              <a:highlight>
                <a:srgbClr val="FFFFFE"/>
              </a:highlight>
            </a:endParaRPr>
          </a:p>
          <a:p>
            <a:pPr indent="0" lvl="0" marL="0" rtl="0" algn="l">
              <a:spcBef>
                <a:spcPts val="1200"/>
              </a:spcBef>
              <a:spcAft>
                <a:spcPts val="0"/>
              </a:spcAft>
              <a:buNone/>
            </a:pPr>
            <a:r>
              <a:rPr lang="en"/>
              <a:t>Performance: </a:t>
            </a:r>
            <a:endParaRPr/>
          </a:p>
          <a:p>
            <a:pPr indent="-311150" lvl="0" marL="457200" rtl="0" algn="l">
              <a:spcBef>
                <a:spcPts val="1200"/>
              </a:spcBef>
              <a:spcAft>
                <a:spcPts val="0"/>
              </a:spcAft>
              <a:buSzPts val="1300"/>
              <a:buChar char="●"/>
            </a:pPr>
            <a:r>
              <a:rPr lang="en"/>
              <a:t>NVDA: OSR</a:t>
            </a:r>
            <a:r>
              <a:rPr baseline="30000" lang="en"/>
              <a:t>2  </a:t>
            </a:r>
            <a:r>
              <a:rPr lang="en"/>
              <a:t>= 0.8619  ;  R</a:t>
            </a:r>
            <a:r>
              <a:rPr baseline="30000" lang="en"/>
              <a:t>2  </a:t>
            </a:r>
            <a:r>
              <a:rPr lang="en"/>
              <a:t>= 0.9925</a:t>
            </a:r>
            <a:endParaRPr/>
          </a:p>
          <a:p>
            <a:pPr indent="-311150" lvl="0" marL="457200" rtl="0" algn="l">
              <a:spcBef>
                <a:spcPts val="0"/>
              </a:spcBef>
              <a:spcAft>
                <a:spcPts val="0"/>
              </a:spcAft>
              <a:buSzPts val="1300"/>
              <a:buChar char="●"/>
            </a:pPr>
            <a:r>
              <a:rPr lang="en"/>
              <a:t>TSM: OSR</a:t>
            </a:r>
            <a:r>
              <a:rPr baseline="30000" lang="en"/>
              <a:t>2  </a:t>
            </a:r>
            <a:r>
              <a:rPr lang="en"/>
              <a:t>= 0.7059  ;  R</a:t>
            </a:r>
            <a:r>
              <a:rPr baseline="30000" lang="en"/>
              <a:t>2  </a:t>
            </a:r>
            <a:r>
              <a:rPr lang="en"/>
              <a:t>= 0.9943</a:t>
            </a:r>
            <a:endParaRPr/>
          </a:p>
          <a:p>
            <a:pPr indent="-311308" lvl="0" marL="457200" rtl="0" algn="l">
              <a:lnSpc>
                <a:spcPct val="95000"/>
              </a:lnSpc>
              <a:spcBef>
                <a:spcPts val="0"/>
              </a:spcBef>
              <a:spcAft>
                <a:spcPts val="0"/>
              </a:spcAft>
              <a:buSzPts val="1303"/>
              <a:buChar char="●"/>
            </a:pPr>
            <a:r>
              <a:rPr lang="en" sz="1302"/>
              <a:t>Trading Simulator:</a:t>
            </a:r>
            <a:endParaRPr sz="1302"/>
          </a:p>
          <a:p>
            <a:pPr indent="-311308" lvl="1" marL="914400" rtl="0" algn="l">
              <a:lnSpc>
                <a:spcPct val="95000"/>
              </a:lnSpc>
              <a:spcBef>
                <a:spcPts val="0"/>
              </a:spcBef>
              <a:spcAft>
                <a:spcPts val="0"/>
              </a:spcAft>
              <a:buSzPts val="1303"/>
              <a:buChar char="○"/>
            </a:pPr>
            <a:r>
              <a:rPr lang="en" sz="1302"/>
              <a:t>NVDA Actual:	0.5783,  Algo: 1.1528,  Ratio: 0.9933</a:t>
            </a:r>
            <a:endParaRPr sz="1302"/>
          </a:p>
          <a:p>
            <a:pPr indent="-311308" lvl="1" marL="914400" rtl="0" algn="l">
              <a:lnSpc>
                <a:spcPct val="95000"/>
              </a:lnSpc>
              <a:spcBef>
                <a:spcPts val="0"/>
              </a:spcBef>
              <a:spcAft>
                <a:spcPts val="0"/>
              </a:spcAft>
              <a:buSzPts val="1303"/>
              <a:buChar char="○"/>
            </a:pPr>
            <a:r>
              <a:rPr lang="en" sz="1302"/>
              <a:t>TSM Actual:		0.6319,  Algo: 0.6837,  Ratio: 0.0820</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p27"/>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Linear Regression</a:t>
            </a:r>
            <a:endParaRPr/>
          </a:p>
        </p:txBody>
      </p:sp>
      <p:sp>
        <p:nvSpPr>
          <p:cNvPr id="378" name="Google Shape;378;p27"/>
          <p:cNvSpPr txBox="1"/>
          <p:nvPr>
            <p:ph idx="1" type="body"/>
          </p:nvPr>
        </p:nvSpPr>
        <p:spPr>
          <a:xfrm>
            <a:off x="598725" y="2056850"/>
            <a:ext cx="7030500" cy="254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Description:  </a:t>
            </a:r>
            <a:endParaRPr/>
          </a:p>
          <a:p>
            <a:pPr indent="0" lvl="0" marL="0" rtl="0" algn="l">
              <a:spcBef>
                <a:spcPts val="1200"/>
              </a:spcBef>
              <a:spcAft>
                <a:spcPts val="0"/>
              </a:spcAft>
              <a:buNone/>
            </a:pPr>
            <a:r>
              <a:rPr lang="en"/>
              <a:t>a linear approach to predict a continuous response variable b</a:t>
            </a:r>
            <a:r>
              <a:rPr lang="en"/>
              <a:t>ased on</a:t>
            </a:r>
            <a:r>
              <a:rPr lang="en"/>
              <a:t> </a:t>
            </a:r>
            <a:r>
              <a:rPr lang="en"/>
              <a:t>a set of independent variables </a:t>
            </a:r>
            <a:r>
              <a:rPr lang="en"/>
              <a:t>.</a:t>
            </a:r>
            <a:endParaRPr/>
          </a:p>
          <a:p>
            <a:pPr indent="0" lvl="0" marL="0" rtl="0" algn="l">
              <a:spcBef>
                <a:spcPts val="1200"/>
              </a:spcBef>
              <a:spcAft>
                <a:spcPts val="0"/>
              </a:spcAft>
              <a:buNone/>
            </a:pPr>
            <a:r>
              <a:rPr lang="en"/>
              <a:t>Performance: </a:t>
            </a:r>
            <a:endParaRPr/>
          </a:p>
          <a:p>
            <a:pPr indent="-311150" lvl="0" marL="457200" rtl="0" algn="l">
              <a:spcBef>
                <a:spcPts val="1200"/>
              </a:spcBef>
              <a:spcAft>
                <a:spcPts val="0"/>
              </a:spcAft>
              <a:buSzPts val="1300"/>
              <a:buChar char="●"/>
            </a:pPr>
            <a:r>
              <a:rPr lang="en"/>
              <a:t>NVDA: OSR</a:t>
            </a:r>
            <a:r>
              <a:rPr baseline="30000" lang="en"/>
              <a:t>2  </a:t>
            </a:r>
            <a:r>
              <a:rPr lang="en"/>
              <a:t>= 0.9456  ;  </a:t>
            </a:r>
            <a:r>
              <a:rPr lang="en"/>
              <a:t>R</a:t>
            </a:r>
            <a:r>
              <a:rPr baseline="30000" lang="en"/>
              <a:t>2  </a:t>
            </a:r>
            <a:r>
              <a:rPr lang="en"/>
              <a:t>= 0.9895</a:t>
            </a:r>
            <a:endParaRPr/>
          </a:p>
          <a:p>
            <a:pPr indent="-311150" lvl="0" marL="457200" rtl="0" algn="l">
              <a:spcBef>
                <a:spcPts val="0"/>
              </a:spcBef>
              <a:spcAft>
                <a:spcPts val="0"/>
              </a:spcAft>
              <a:buSzPts val="1300"/>
              <a:buChar char="●"/>
            </a:pPr>
            <a:r>
              <a:rPr lang="en"/>
              <a:t>TSM: OSR</a:t>
            </a:r>
            <a:r>
              <a:rPr baseline="30000" lang="en"/>
              <a:t>2  </a:t>
            </a:r>
            <a:r>
              <a:rPr lang="en"/>
              <a:t>= 0.7949  ;  R</a:t>
            </a:r>
            <a:r>
              <a:rPr baseline="30000" lang="en"/>
              <a:t>2  </a:t>
            </a:r>
            <a:r>
              <a:rPr lang="en"/>
              <a:t>= 0.9915</a:t>
            </a:r>
            <a:endParaRPr/>
          </a:p>
          <a:p>
            <a:pPr indent="-311308" lvl="0" marL="457200" rtl="0" algn="l">
              <a:lnSpc>
                <a:spcPct val="95000"/>
              </a:lnSpc>
              <a:spcBef>
                <a:spcPts val="0"/>
              </a:spcBef>
              <a:spcAft>
                <a:spcPts val="0"/>
              </a:spcAft>
              <a:buSzPts val="1303"/>
              <a:buChar char="●"/>
            </a:pPr>
            <a:r>
              <a:rPr lang="en" sz="1302"/>
              <a:t>Trading Simulator:</a:t>
            </a:r>
            <a:endParaRPr sz="1302"/>
          </a:p>
          <a:p>
            <a:pPr indent="-311308" lvl="1" marL="914400" rtl="0" algn="l">
              <a:lnSpc>
                <a:spcPct val="95000"/>
              </a:lnSpc>
              <a:spcBef>
                <a:spcPts val="0"/>
              </a:spcBef>
              <a:spcAft>
                <a:spcPts val="0"/>
              </a:spcAft>
              <a:buSzPts val="1303"/>
              <a:buChar char="○"/>
            </a:pPr>
            <a:r>
              <a:rPr lang="en" sz="1302"/>
              <a:t>NVDA Actual:	0.5783,  Algo: 1.1192,  Ratio: 0.9352</a:t>
            </a:r>
            <a:endParaRPr sz="1302"/>
          </a:p>
          <a:p>
            <a:pPr indent="-311308" lvl="1" marL="914400" rtl="0" algn="l">
              <a:lnSpc>
                <a:spcPct val="95000"/>
              </a:lnSpc>
              <a:spcBef>
                <a:spcPts val="0"/>
              </a:spcBef>
              <a:spcAft>
                <a:spcPts val="0"/>
              </a:spcAft>
              <a:buSzPts val="1303"/>
              <a:buChar char="○"/>
            </a:pPr>
            <a:r>
              <a:rPr lang="en" sz="1302"/>
              <a:t>TSM Actual:		0.6319,  Algo: 1.1276,  Ratio: 0.7845</a:t>
            </a:r>
            <a:endParaRPr/>
          </a:p>
        </p:txBody>
      </p:sp>
      <p:pic>
        <p:nvPicPr>
          <p:cNvPr id="379" name="Google Shape;379;p27"/>
          <p:cNvPicPr preferRelativeResize="0"/>
          <p:nvPr/>
        </p:nvPicPr>
        <p:blipFill>
          <a:blip r:embed="rId3">
            <a:alphaModFix/>
          </a:blip>
          <a:stretch>
            <a:fillRect/>
          </a:stretch>
        </p:blipFill>
        <p:spPr>
          <a:xfrm>
            <a:off x="6413181" y="344675"/>
            <a:ext cx="2670982" cy="2049524"/>
          </a:xfrm>
          <a:prstGeom prst="rect">
            <a:avLst/>
          </a:prstGeom>
          <a:noFill/>
          <a:ln>
            <a:noFill/>
          </a:ln>
        </p:spPr>
      </p:pic>
      <p:pic>
        <p:nvPicPr>
          <p:cNvPr id="380" name="Google Shape;380;p27"/>
          <p:cNvPicPr preferRelativeResize="0"/>
          <p:nvPr/>
        </p:nvPicPr>
        <p:blipFill>
          <a:blip r:embed="rId4">
            <a:alphaModFix/>
          </a:blip>
          <a:stretch>
            <a:fillRect/>
          </a:stretch>
        </p:blipFill>
        <p:spPr>
          <a:xfrm>
            <a:off x="6309713" y="2949375"/>
            <a:ext cx="2877900" cy="204952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p28"/>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Random Forest Regression</a:t>
            </a:r>
            <a:endParaRPr/>
          </a:p>
        </p:txBody>
      </p:sp>
      <p:sp>
        <p:nvSpPr>
          <p:cNvPr id="386" name="Google Shape;386;p28"/>
          <p:cNvSpPr txBox="1"/>
          <p:nvPr>
            <p:ph idx="1" type="body"/>
          </p:nvPr>
        </p:nvSpPr>
        <p:spPr>
          <a:xfrm>
            <a:off x="1303800" y="1990050"/>
            <a:ext cx="7030500" cy="25416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SzPts val="1018"/>
              <a:buNone/>
            </a:pPr>
            <a:r>
              <a:rPr lang="en" sz="1302"/>
              <a:t>Description: Random Forest regression is a supervised learning algorithm which uses ensemble learning - a technique that combines predictions from multiple ML algorithms to make a more accurate prediction than a single model.</a:t>
            </a:r>
            <a:endParaRPr sz="1302"/>
          </a:p>
          <a:p>
            <a:pPr indent="0" lvl="0" marL="0" rtl="0" algn="l">
              <a:lnSpc>
                <a:spcPct val="95000"/>
              </a:lnSpc>
              <a:spcBef>
                <a:spcPts val="1200"/>
              </a:spcBef>
              <a:spcAft>
                <a:spcPts val="0"/>
              </a:spcAft>
              <a:buSzPts val="1018"/>
              <a:buNone/>
            </a:pPr>
            <a:r>
              <a:rPr lang="en"/>
              <a:t>Factors used: </a:t>
            </a:r>
            <a:r>
              <a:rPr lang="en">
                <a:highlight>
                  <a:srgbClr val="FFFFFE"/>
                </a:highlight>
              </a:rPr>
              <a:t>max_features=15(NVDA)/13(TSM) ; min_samples_leaf=5 ; n_estimators = 500 ;       random_state=88</a:t>
            </a:r>
            <a:endParaRPr>
              <a:highlight>
                <a:srgbClr val="FFFFFE"/>
              </a:highlight>
            </a:endParaRPr>
          </a:p>
          <a:p>
            <a:pPr indent="0" lvl="0" marL="0" rtl="0" algn="l">
              <a:lnSpc>
                <a:spcPct val="95000"/>
              </a:lnSpc>
              <a:spcBef>
                <a:spcPts val="1200"/>
              </a:spcBef>
              <a:spcAft>
                <a:spcPts val="0"/>
              </a:spcAft>
              <a:buSzPts val="1018"/>
              <a:buNone/>
            </a:pPr>
            <a:r>
              <a:rPr lang="en" sz="1302"/>
              <a:t>Performance: </a:t>
            </a:r>
            <a:endParaRPr sz="1302"/>
          </a:p>
          <a:p>
            <a:pPr indent="-311308" lvl="0" marL="457200" rtl="0" algn="l">
              <a:lnSpc>
                <a:spcPct val="95000"/>
              </a:lnSpc>
              <a:spcBef>
                <a:spcPts val="1200"/>
              </a:spcBef>
              <a:spcAft>
                <a:spcPts val="0"/>
              </a:spcAft>
              <a:buSzPts val="1303"/>
              <a:buChar char="●"/>
            </a:pPr>
            <a:r>
              <a:rPr lang="en" sz="1302"/>
              <a:t>NVDA: OSR</a:t>
            </a:r>
            <a:r>
              <a:rPr baseline="30000" lang="en" sz="1302"/>
              <a:t>2  </a:t>
            </a:r>
            <a:r>
              <a:rPr lang="en" sz="1302"/>
              <a:t>= 0.9546  ;  R</a:t>
            </a:r>
            <a:r>
              <a:rPr baseline="30000" lang="en" sz="1302"/>
              <a:t>2  </a:t>
            </a:r>
            <a:r>
              <a:rPr lang="en" sz="1302"/>
              <a:t>= 0.9969</a:t>
            </a:r>
            <a:endParaRPr sz="1302"/>
          </a:p>
          <a:p>
            <a:pPr indent="-311308" lvl="0" marL="457200" rtl="0" algn="l">
              <a:lnSpc>
                <a:spcPct val="95000"/>
              </a:lnSpc>
              <a:spcBef>
                <a:spcPts val="0"/>
              </a:spcBef>
              <a:spcAft>
                <a:spcPts val="0"/>
              </a:spcAft>
              <a:buSzPts val="1303"/>
              <a:buChar char="●"/>
            </a:pPr>
            <a:r>
              <a:rPr lang="en" sz="1302"/>
              <a:t>TSM: OSR</a:t>
            </a:r>
            <a:r>
              <a:rPr baseline="30000" lang="en" sz="1302"/>
              <a:t>2  </a:t>
            </a:r>
            <a:r>
              <a:rPr lang="en" sz="1302"/>
              <a:t>= 0.7789  ;  R</a:t>
            </a:r>
            <a:r>
              <a:rPr baseline="30000" lang="en" sz="1302"/>
              <a:t>2  </a:t>
            </a:r>
            <a:r>
              <a:rPr lang="en" sz="1302"/>
              <a:t>= 0.9972</a:t>
            </a:r>
            <a:endParaRPr sz="1302"/>
          </a:p>
          <a:p>
            <a:pPr indent="-311308" lvl="0" marL="457200" rtl="0" algn="l">
              <a:lnSpc>
                <a:spcPct val="95000"/>
              </a:lnSpc>
              <a:spcBef>
                <a:spcPts val="0"/>
              </a:spcBef>
              <a:spcAft>
                <a:spcPts val="0"/>
              </a:spcAft>
              <a:buSzPts val="1303"/>
              <a:buChar char="●"/>
            </a:pPr>
            <a:r>
              <a:rPr lang="en" sz="1302"/>
              <a:t>Trading Simulator:</a:t>
            </a:r>
            <a:endParaRPr sz="1302"/>
          </a:p>
          <a:p>
            <a:pPr indent="-311308" lvl="1" marL="914400" rtl="0" algn="l">
              <a:lnSpc>
                <a:spcPct val="95000"/>
              </a:lnSpc>
              <a:spcBef>
                <a:spcPts val="0"/>
              </a:spcBef>
              <a:spcAft>
                <a:spcPts val="0"/>
              </a:spcAft>
              <a:buSzPts val="1303"/>
              <a:buChar char="○"/>
            </a:pPr>
            <a:r>
              <a:rPr lang="en" sz="1302"/>
              <a:t>NVDA Actual:	0.5783,  Algo: 0.6761,  Ratio: 0.1691</a:t>
            </a:r>
            <a:endParaRPr sz="1302"/>
          </a:p>
          <a:p>
            <a:pPr indent="-311308" lvl="1" marL="914400" rtl="0" algn="l">
              <a:lnSpc>
                <a:spcPct val="95000"/>
              </a:lnSpc>
              <a:spcBef>
                <a:spcPts val="0"/>
              </a:spcBef>
              <a:spcAft>
                <a:spcPts val="0"/>
              </a:spcAft>
              <a:buSzPts val="1303"/>
              <a:buChar char="○"/>
            </a:pPr>
            <a:r>
              <a:rPr lang="en" sz="1302"/>
              <a:t>TSM Actual:		0.6319,  Algo: 0.6936,  Ratio: 0.0977</a:t>
            </a:r>
            <a:endParaRPr sz="1302"/>
          </a:p>
          <a:p>
            <a:pPr indent="0" lvl="0" marL="0" rtl="0" algn="l">
              <a:lnSpc>
                <a:spcPct val="95000"/>
              </a:lnSpc>
              <a:spcBef>
                <a:spcPts val="1200"/>
              </a:spcBef>
              <a:spcAft>
                <a:spcPts val="1200"/>
              </a:spcAft>
              <a:buSzPts val="1018"/>
              <a:buNone/>
            </a:pPr>
            <a:r>
              <a:t/>
            </a:r>
            <a:endParaRPr sz="1302"/>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29"/>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Neural</a:t>
            </a:r>
            <a:r>
              <a:rPr lang="en"/>
              <a:t>-Networks</a:t>
            </a:r>
            <a:endParaRPr/>
          </a:p>
        </p:txBody>
      </p:sp>
      <p:sp>
        <p:nvSpPr>
          <p:cNvPr id="392" name="Google Shape;392;p29"/>
          <p:cNvSpPr txBox="1"/>
          <p:nvPr/>
        </p:nvSpPr>
        <p:spPr>
          <a:xfrm>
            <a:off x="181450" y="1395950"/>
            <a:ext cx="6636000" cy="3888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300">
                <a:solidFill>
                  <a:schemeClr val="dk2"/>
                </a:solidFill>
                <a:latin typeface="Nunito"/>
                <a:ea typeface="Nunito"/>
                <a:cs typeface="Nunito"/>
                <a:sym typeface="Nunito"/>
              </a:rPr>
              <a:t>Description:</a:t>
            </a:r>
            <a:endParaRPr sz="1300">
              <a:solidFill>
                <a:schemeClr val="dk2"/>
              </a:solidFill>
              <a:latin typeface="Nunito"/>
              <a:ea typeface="Nunito"/>
              <a:cs typeface="Nunito"/>
              <a:sym typeface="Nunito"/>
            </a:endParaRPr>
          </a:p>
          <a:p>
            <a:pPr indent="-311150" lvl="0" marL="457200" rtl="0" algn="l">
              <a:lnSpc>
                <a:spcPct val="115000"/>
              </a:lnSpc>
              <a:spcBef>
                <a:spcPts val="0"/>
              </a:spcBef>
              <a:spcAft>
                <a:spcPts val="0"/>
              </a:spcAft>
              <a:buClr>
                <a:schemeClr val="dk2"/>
              </a:buClr>
              <a:buSzPts val="1300"/>
              <a:buFont typeface="Nunito"/>
              <a:buChar char="-"/>
            </a:pPr>
            <a:r>
              <a:rPr lang="en" sz="1300">
                <a:solidFill>
                  <a:schemeClr val="dk2"/>
                </a:solidFill>
                <a:latin typeface="Nunito"/>
                <a:ea typeface="Nunito"/>
                <a:cs typeface="Nunito"/>
                <a:sym typeface="Nunito"/>
              </a:rPr>
              <a:t>Nonlinear method for compare and experimentation</a:t>
            </a:r>
            <a:endParaRPr sz="1300">
              <a:solidFill>
                <a:schemeClr val="dk2"/>
              </a:solidFill>
              <a:latin typeface="Nunito"/>
              <a:ea typeface="Nunito"/>
              <a:cs typeface="Nunito"/>
              <a:sym typeface="Nunito"/>
            </a:endParaRPr>
          </a:p>
          <a:p>
            <a:pPr indent="-311150" lvl="0" marL="457200" rtl="0" algn="l">
              <a:lnSpc>
                <a:spcPct val="115000"/>
              </a:lnSpc>
              <a:spcBef>
                <a:spcPts val="0"/>
              </a:spcBef>
              <a:spcAft>
                <a:spcPts val="0"/>
              </a:spcAft>
              <a:buClr>
                <a:schemeClr val="dk2"/>
              </a:buClr>
              <a:buSzPts val="1300"/>
              <a:buFont typeface="Nunito"/>
              <a:buChar char="-"/>
            </a:pPr>
            <a:r>
              <a:rPr lang="en" sz="1300">
                <a:solidFill>
                  <a:schemeClr val="dk2"/>
                </a:solidFill>
                <a:latin typeface="Nunito"/>
                <a:ea typeface="Nunito"/>
                <a:cs typeface="Nunito"/>
                <a:sym typeface="Nunito"/>
              </a:rPr>
              <a:t>Researched for the time series for Neural Nets</a:t>
            </a:r>
            <a:endParaRPr sz="1300">
              <a:solidFill>
                <a:schemeClr val="dk2"/>
              </a:solidFill>
              <a:latin typeface="Nunito"/>
              <a:ea typeface="Nunito"/>
              <a:cs typeface="Nunito"/>
              <a:sym typeface="Nunito"/>
            </a:endParaRPr>
          </a:p>
          <a:p>
            <a:pPr indent="0" lvl="0" marL="457200" rtl="0" algn="l">
              <a:lnSpc>
                <a:spcPct val="115000"/>
              </a:lnSpc>
              <a:spcBef>
                <a:spcPts val="0"/>
              </a:spcBef>
              <a:spcAft>
                <a:spcPts val="0"/>
              </a:spcAft>
              <a:buNone/>
            </a:pPr>
            <a:r>
              <a:t/>
            </a:r>
            <a:endParaRPr sz="1300">
              <a:solidFill>
                <a:schemeClr val="dk2"/>
              </a:solidFill>
              <a:latin typeface="Nunito"/>
              <a:ea typeface="Nunito"/>
              <a:cs typeface="Nunito"/>
              <a:sym typeface="Nunito"/>
            </a:endParaRPr>
          </a:p>
          <a:p>
            <a:pPr indent="0" lvl="0" marL="0" rtl="0" algn="l">
              <a:lnSpc>
                <a:spcPct val="115000"/>
              </a:lnSpc>
              <a:spcBef>
                <a:spcPts val="0"/>
              </a:spcBef>
              <a:spcAft>
                <a:spcPts val="0"/>
              </a:spcAft>
              <a:buNone/>
            </a:pPr>
            <a:r>
              <a:rPr lang="en" sz="1300">
                <a:solidFill>
                  <a:schemeClr val="dk2"/>
                </a:solidFill>
                <a:latin typeface="Nunito"/>
                <a:ea typeface="Nunito"/>
                <a:cs typeface="Nunito"/>
                <a:sym typeface="Nunito"/>
              </a:rPr>
              <a:t>Factors used:</a:t>
            </a:r>
            <a:endParaRPr sz="1300">
              <a:solidFill>
                <a:schemeClr val="dk2"/>
              </a:solidFill>
              <a:latin typeface="Nunito"/>
              <a:ea typeface="Nunito"/>
              <a:cs typeface="Nunito"/>
              <a:sym typeface="Nunito"/>
            </a:endParaRPr>
          </a:p>
          <a:p>
            <a:pPr indent="-311150" lvl="0" marL="457200" rtl="0" algn="l">
              <a:lnSpc>
                <a:spcPct val="115000"/>
              </a:lnSpc>
              <a:spcBef>
                <a:spcPts val="0"/>
              </a:spcBef>
              <a:spcAft>
                <a:spcPts val="0"/>
              </a:spcAft>
              <a:buClr>
                <a:schemeClr val="dk2"/>
              </a:buClr>
              <a:buSzPts val="1300"/>
              <a:buFont typeface="Nunito"/>
              <a:buChar char="-"/>
            </a:pPr>
            <a:r>
              <a:rPr lang="en" sz="1300">
                <a:solidFill>
                  <a:schemeClr val="dk2"/>
                </a:solidFill>
                <a:latin typeface="Nunito"/>
                <a:ea typeface="Nunito"/>
                <a:cs typeface="Nunito"/>
                <a:sym typeface="Nunito"/>
              </a:rPr>
              <a:t>ReLU (Rectified Linear Unit) – Good for time series pattern</a:t>
            </a:r>
            <a:endParaRPr sz="1300">
              <a:solidFill>
                <a:schemeClr val="dk2"/>
              </a:solidFill>
              <a:latin typeface="Nunito"/>
              <a:ea typeface="Nunito"/>
              <a:cs typeface="Nunito"/>
              <a:sym typeface="Nunito"/>
            </a:endParaRPr>
          </a:p>
          <a:p>
            <a:pPr indent="-311150" lvl="0" marL="457200" rtl="0" algn="l">
              <a:lnSpc>
                <a:spcPct val="115000"/>
              </a:lnSpc>
              <a:spcBef>
                <a:spcPts val="0"/>
              </a:spcBef>
              <a:spcAft>
                <a:spcPts val="0"/>
              </a:spcAft>
              <a:buClr>
                <a:schemeClr val="dk2"/>
              </a:buClr>
              <a:buSzPts val="1300"/>
              <a:buFont typeface="Nunito"/>
              <a:buChar char="-"/>
            </a:pPr>
            <a:r>
              <a:rPr lang="en" sz="1300">
                <a:solidFill>
                  <a:schemeClr val="dk2"/>
                </a:solidFill>
                <a:latin typeface="Nunito"/>
                <a:ea typeface="Nunito"/>
                <a:cs typeface="Nunito"/>
                <a:sym typeface="Nunito"/>
              </a:rPr>
              <a:t>4 hidden layers after trials of loss</a:t>
            </a:r>
            <a:endParaRPr sz="1300">
              <a:solidFill>
                <a:schemeClr val="dk2"/>
              </a:solidFill>
              <a:latin typeface="Nunito"/>
              <a:ea typeface="Nunito"/>
              <a:cs typeface="Nunito"/>
              <a:sym typeface="Nunito"/>
            </a:endParaRPr>
          </a:p>
          <a:p>
            <a:pPr indent="-311150" lvl="0" marL="457200" rtl="0" algn="l">
              <a:lnSpc>
                <a:spcPct val="115000"/>
              </a:lnSpc>
              <a:spcBef>
                <a:spcPts val="0"/>
              </a:spcBef>
              <a:spcAft>
                <a:spcPts val="0"/>
              </a:spcAft>
              <a:buClr>
                <a:schemeClr val="dk2"/>
              </a:buClr>
              <a:buSzPts val="1300"/>
              <a:buFont typeface="Nunito"/>
              <a:buChar char="-"/>
            </a:pPr>
            <a:r>
              <a:rPr lang="en" sz="1300">
                <a:solidFill>
                  <a:schemeClr val="dk2"/>
                </a:solidFill>
                <a:latin typeface="Nunito"/>
                <a:ea typeface="Nunito"/>
                <a:cs typeface="Nunito"/>
                <a:sym typeface="Nunito"/>
              </a:rPr>
              <a:t>Adam (Adaptive Moment Estimation) - Momentum</a:t>
            </a:r>
            <a:endParaRPr sz="1300">
              <a:solidFill>
                <a:schemeClr val="dk2"/>
              </a:solidFill>
              <a:latin typeface="Nunito"/>
              <a:ea typeface="Nunito"/>
              <a:cs typeface="Nunito"/>
              <a:sym typeface="Nunito"/>
            </a:endParaRPr>
          </a:p>
          <a:p>
            <a:pPr indent="0" lvl="0" marL="0" rtl="0" algn="l">
              <a:lnSpc>
                <a:spcPct val="115000"/>
              </a:lnSpc>
              <a:spcBef>
                <a:spcPts val="0"/>
              </a:spcBef>
              <a:spcAft>
                <a:spcPts val="0"/>
              </a:spcAft>
              <a:buNone/>
            </a:pPr>
            <a:r>
              <a:rPr lang="en" sz="1300">
                <a:solidFill>
                  <a:schemeClr val="dk2"/>
                </a:solidFill>
                <a:latin typeface="Nunito"/>
                <a:ea typeface="Nunito"/>
                <a:cs typeface="Nunito"/>
                <a:sym typeface="Nunito"/>
              </a:rPr>
              <a:t>Accuracy:</a:t>
            </a:r>
            <a:endParaRPr sz="1300">
              <a:solidFill>
                <a:schemeClr val="dk2"/>
              </a:solidFill>
              <a:latin typeface="Nunito"/>
              <a:ea typeface="Nunito"/>
              <a:cs typeface="Nunito"/>
              <a:sym typeface="Nunito"/>
            </a:endParaRPr>
          </a:p>
          <a:p>
            <a:pPr indent="-311308" lvl="0" marL="457200" rtl="0" algn="l">
              <a:lnSpc>
                <a:spcPct val="95000"/>
              </a:lnSpc>
              <a:spcBef>
                <a:spcPts val="1200"/>
              </a:spcBef>
              <a:spcAft>
                <a:spcPts val="0"/>
              </a:spcAft>
              <a:buClr>
                <a:schemeClr val="dk2"/>
              </a:buClr>
              <a:buSzPts val="1303"/>
              <a:buFont typeface="Nunito"/>
              <a:buChar char="●"/>
            </a:pPr>
            <a:r>
              <a:rPr lang="en" sz="1302">
                <a:solidFill>
                  <a:schemeClr val="dk2"/>
                </a:solidFill>
                <a:latin typeface="Nunito"/>
                <a:ea typeface="Nunito"/>
                <a:cs typeface="Nunito"/>
                <a:sym typeface="Nunito"/>
              </a:rPr>
              <a:t>NVDA: OSR</a:t>
            </a:r>
            <a:r>
              <a:rPr baseline="30000" lang="en" sz="1302">
                <a:solidFill>
                  <a:schemeClr val="dk2"/>
                </a:solidFill>
                <a:latin typeface="Nunito"/>
                <a:ea typeface="Nunito"/>
                <a:cs typeface="Nunito"/>
                <a:sym typeface="Nunito"/>
              </a:rPr>
              <a:t>2  </a:t>
            </a:r>
            <a:r>
              <a:rPr lang="en" sz="1302">
                <a:solidFill>
                  <a:schemeClr val="dk2"/>
                </a:solidFill>
                <a:latin typeface="Nunito"/>
                <a:ea typeface="Nunito"/>
                <a:cs typeface="Nunito"/>
                <a:sym typeface="Nunito"/>
              </a:rPr>
              <a:t>= 0.94425  ;  R</a:t>
            </a:r>
            <a:r>
              <a:rPr baseline="30000" lang="en" sz="1302">
                <a:solidFill>
                  <a:schemeClr val="dk2"/>
                </a:solidFill>
                <a:latin typeface="Nunito"/>
                <a:ea typeface="Nunito"/>
                <a:cs typeface="Nunito"/>
                <a:sym typeface="Nunito"/>
              </a:rPr>
              <a:t>2  </a:t>
            </a:r>
            <a:r>
              <a:rPr lang="en" sz="1302">
                <a:solidFill>
                  <a:schemeClr val="dk2"/>
                </a:solidFill>
                <a:latin typeface="Nunito"/>
                <a:ea typeface="Nunito"/>
                <a:cs typeface="Nunito"/>
                <a:sym typeface="Nunito"/>
              </a:rPr>
              <a:t>= 0.9073</a:t>
            </a:r>
            <a:endParaRPr sz="1302">
              <a:solidFill>
                <a:schemeClr val="dk2"/>
              </a:solidFill>
              <a:latin typeface="Nunito"/>
              <a:ea typeface="Nunito"/>
              <a:cs typeface="Nunito"/>
              <a:sym typeface="Nunito"/>
            </a:endParaRPr>
          </a:p>
          <a:p>
            <a:pPr indent="-311308" lvl="0" marL="457200" rtl="0" algn="l">
              <a:lnSpc>
                <a:spcPct val="95000"/>
              </a:lnSpc>
              <a:spcBef>
                <a:spcPts val="0"/>
              </a:spcBef>
              <a:spcAft>
                <a:spcPts val="0"/>
              </a:spcAft>
              <a:buClr>
                <a:schemeClr val="dk2"/>
              </a:buClr>
              <a:buSzPts val="1303"/>
              <a:buFont typeface="Nunito"/>
              <a:buChar char="●"/>
            </a:pPr>
            <a:r>
              <a:rPr lang="en" sz="1302">
                <a:solidFill>
                  <a:schemeClr val="dk2"/>
                </a:solidFill>
                <a:latin typeface="Nunito"/>
                <a:ea typeface="Nunito"/>
                <a:cs typeface="Nunito"/>
                <a:sym typeface="Nunito"/>
              </a:rPr>
              <a:t>TSM: OSR</a:t>
            </a:r>
            <a:r>
              <a:rPr baseline="30000" lang="en" sz="1302">
                <a:solidFill>
                  <a:schemeClr val="dk2"/>
                </a:solidFill>
                <a:latin typeface="Nunito"/>
                <a:ea typeface="Nunito"/>
                <a:cs typeface="Nunito"/>
                <a:sym typeface="Nunito"/>
              </a:rPr>
              <a:t>2  </a:t>
            </a:r>
            <a:r>
              <a:rPr lang="en" sz="1302">
                <a:solidFill>
                  <a:schemeClr val="dk2"/>
                </a:solidFill>
                <a:latin typeface="Nunito"/>
                <a:ea typeface="Nunito"/>
                <a:cs typeface="Nunito"/>
                <a:sym typeface="Nunito"/>
              </a:rPr>
              <a:t>= 0.9393  ;  R</a:t>
            </a:r>
            <a:r>
              <a:rPr baseline="30000" lang="en" sz="1302">
                <a:solidFill>
                  <a:schemeClr val="dk2"/>
                </a:solidFill>
                <a:latin typeface="Nunito"/>
                <a:ea typeface="Nunito"/>
                <a:cs typeface="Nunito"/>
                <a:sym typeface="Nunito"/>
              </a:rPr>
              <a:t>2  </a:t>
            </a:r>
            <a:r>
              <a:rPr lang="en" sz="1302">
                <a:solidFill>
                  <a:schemeClr val="dk2"/>
                </a:solidFill>
                <a:latin typeface="Nunito"/>
                <a:ea typeface="Nunito"/>
                <a:cs typeface="Nunito"/>
                <a:sym typeface="Nunito"/>
              </a:rPr>
              <a:t>= 0.9357</a:t>
            </a:r>
            <a:endParaRPr sz="1302">
              <a:solidFill>
                <a:schemeClr val="dk2"/>
              </a:solidFill>
              <a:latin typeface="Nunito"/>
              <a:ea typeface="Nunito"/>
              <a:cs typeface="Nunito"/>
              <a:sym typeface="Nunito"/>
            </a:endParaRPr>
          </a:p>
          <a:p>
            <a:pPr indent="-311308" lvl="0" marL="457200" rtl="0" algn="l">
              <a:lnSpc>
                <a:spcPct val="95000"/>
              </a:lnSpc>
              <a:spcBef>
                <a:spcPts val="0"/>
              </a:spcBef>
              <a:spcAft>
                <a:spcPts val="0"/>
              </a:spcAft>
              <a:buClr>
                <a:schemeClr val="dk2"/>
              </a:buClr>
              <a:buSzPts val="1303"/>
              <a:buFont typeface="Nunito"/>
              <a:buChar char="●"/>
            </a:pPr>
            <a:r>
              <a:rPr lang="en" sz="1302">
                <a:solidFill>
                  <a:schemeClr val="dk2"/>
                </a:solidFill>
                <a:latin typeface="Nunito"/>
                <a:ea typeface="Nunito"/>
                <a:cs typeface="Nunito"/>
                <a:sym typeface="Nunito"/>
              </a:rPr>
              <a:t>Trading Simulator:</a:t>
            </a:r>
            <a:endParaRPr sz="1302">
              <a:solidFill>
                <a:schemeClr val="dk2"/>
              </a:solidFill>
              <a:latin typeface="Nunito"/>
              <a:ea typeface="Nunito"/>
              <a:cs typeface="Nunito"/>
              <a:sym typeface="Nunito"/>
            </a:endParaRPr>
          </a:p>
          <a:p>
            <a:pPr indent="-311308" lvl="1" marL="914400" rtl="0" algn="l">
              <a:lnSpc>
                <a:spcPct val="95000"/>
              </a:lnSpc>
              <a:spcBef>
                <a:spcPts val="0"/>
              </a:spcBef>
              <a:spcAft>
                <a:spcPts val="0"/>
              </a:spcAft>
              <a:buClr>
                <a:schemeClr val="dk2"/>
              </a:buClr>
              <a:buSzPts val="1303"/>
              <a:buFont typeface="Nunito"/>
              <a:buChar char="○"/>
            </a:pPr>
            <a:r>
              <a:rPr lang="en" sz="1302">
                <a:solidFill>
                  <a:schemeClr val="dk2"/>
                </a:solidFill>
                <a:latin typeface="Nunito"/>
                <a:ea typeface="Nunito"/>
                <a:cs typeface="Nunito"/>
                <a:sym typeface="Nunito"/>
              </a:rPr>
              <a:t>NVDA Actual:	0.5783,  Algo: 1.0226,  Ratio: 0.7683</a:t>
            </a:r>
            <a:endParaRPr sz="1302">
              <a:solidFill>
                <a:schemeClr val="dk2"/>
              </a:solidFill>
              <a:latin typeface="Nunito"/>
              <a:ea typeface="Nunito"/>
              <a:cs typeface="Nunito"/>
              <a:sym typeface="Nunito"/>
            </a:endParaRPr>
          </a:p>
          <a:p>
            <a:pPr indent="-311308" lvl="1" marL="914400" rtl="0" algn="l">
              <a:lnSpc>
                <a:spcPct val="95000"/>
              </a:lnSpc>
              <a:spcBef>
                <a:spcPts val="0"/>
              </a:spcBef>
              <a:spcAft>
                <a:spcPts val="0"/>
              </a:spcAft>
              <a:buClr>
                <a:schemeClr val="dk2"/>
              </a:buClr>
              <a:buSzPts val="1303"/>
              <a:buFont typeface="Nunito"/>
              <a:buChar char="○"/>
            </a:pPr>
            <a:r>
              <a:rPr lang="en" sz="1302">
                <a:solidFill>
                  <a:schemeClr val="dk2"/>
                </a:solidFill>
                <a:latin typeface="Nunito"/>
                <a:ea typeface="Nunito"/>
                <a:cs typeface="Nunito"/>
                <a:sym typeface="Nunito"/>
              </a:rPr>
              <a:t>TSM Actual:		0.6319,  Algo: 0.8207,  Ratio: 0.2988</a:t>
            </a:r>
            <a:endParaRPr sz="1302">
              <a:solidFill>
                <a:schemeClr val="dk2"/>
              </a:solidFill>
              <a:latin typeface="Nunito"/>
              <a:ea typeface="Nunito"/>
              <a:cs typeface="Nunito"/>
              <a:sym typeface="Nunito"/>
            </a:endParaRPr>
          </a:p>
          <a:p>
            <a:pPr indent="0" lvl="0" marL="0" rtl="0" algn="l">
              <a:spcBef>
                <a:spcPts val="1200"/>
              </a:spcBef>
              <a:spcAft>
                <a:spcPts val="0"/>
              </a:spcAft>
              <a:buNone/>
            </a:pPr>
            <a:r>
              <a:t/>
            </a:r>
            <a:endParaRPr>
              <a:latin typeface="Nunito"/>
              <a:ea typeface="Nunito"/>
              <a:cs typeface="Nunito"/>
              <a:sym typeface="Nunito"/>
            </a:endParaRPr>
          </a:p>
        </p:txBody>
      </p:sp>
      <p:pic>
        <p:nvPicPr>
          <p:cNvPr id="393" name="Google Shape;393;p29"/>
          <p:cNvPicPr preferRelativeResize="0"/>
          <p:nvPr/>
        </p:nvPicPr>
        <p:blipFill>
          <a:blip r:embed="rId3">
            <a:alphaModFix/>
          </a:blip>
          <a:stretch>
            <a:fillRect/>
          </a:stretch>
        </p:blipFill>
        <p:spPr>
          <a:xfrm>
            <a:off x="5583525" y="569443"/>
            <a:ext cx="2719600" cy="2018232"/>
          </a:xfrm>
          <a:prstGeom prst="rect">
            <a:avLst/>
          </a:prstGeom>
          <a:noFill/>
          <a:ln>
            <a:noFill/>
          </a:ln>
        </p:spPr>
      </p:pic>
      <p:pic>
        <p:nvPicPr>
          <p:cNvPr id="394" name="Google Shape;394;p29"/>
          <p:cNvPicPr preferRelativeResize="0"/>
          <p:nvPr/>
        </p:nvPicPr>
        <p:blipFill>
          <a:blip r:embed="rId4">
            <a:alphaModFix/>
          </a:blip>
          <a:stretch>
            <a:fillRect/>
          </a:stretch>
        </p:blipFill>
        <p:spPr>
          <a:xfrm>
            <a:off x="5540832" y="2886919"/>
            <a:ext cx="2762293" cy="2018225"/>
          </a:xfrm>
          <a:prstGeom prst="rect">
            <a:avLst/>
          </a:prstGeom>
          <a:noFill/>
          <a:ln>
            <a:noFill/>
          </a:ln>
        </p:spPr>
      </p:pic>
      <p:sp>
        <p:nvSpPr>
          <p:cNvPr id="395" name="Google Shape;395;p29"/>
          <p:cNvSpPr txBox="1"/>
          <p:nvPr/>
        </p:nvSpPr>
        <p:spPr>
          <a:xfrm>
            <a:off x="5991313" y="265050"/>
            <a:ext cx="1932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Nunito"/>
                <a:ea typeface="Nunito"/>
                <a:cs typeface="Nunito"/>
                <a:sym typeface="Nunito"/>
              </a:rPr>
              <a:t>NVDA</a:t>
            </a:r>
            <a:endParaRPr>
              <a:latin typeface="Nunito"/>
              <a:ea typeface="Nunito"/>
              <a:cs typeface="Nunito"/>
              <a:sym typeface="Nunito"/>
            </a:endParaRPr>
          </a:p>
        </p:txBody>
      </p:sp>
      <p:sp>
        <p:nvSpPr>
          <p:cNvPr id="396" name="Google Shape;396;p29"/>
          <p:cNvSpPr txBox="1"/>
          <p:nvPr/>
        </p:nvSpPr>
        <p:spPr>
          <a:xfrm>
            <a:off x="5920038" y="2543425"/>
            <a:ext cx="1932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Nunito"/>
                <a:ea typeface="Nunito"/>
                <a:cs typeface="Nunito"/>
                <a:sym typeface="Nunito"/>
              </a:rPr>
              <a:t>TSM</a:t>
            </a:r>
            <a:endParaRPr>
              <a:latin typeface="Nunito"/>
              <a:ea typeface="Nunito"/>
              <a:cs typeface="Nunito"/>
              <a:sym typeface="Nunit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sp>
        <p:nvSpPr>
          <p:cNvPr id="401" name="Google Shape;401;p30"/>
          <p:cNvSpPr txBox="1"/>
          <p:nvPr>
            <p:ph type="title"/>
          </p:nvPr>
        </p:nvSpPr>
        <p:spPr>
          <a:xfrm>
            <a:off x="1262975"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Comparison Table</a:t>
            </a:r>
            <a:endParaRPr/>
          </a:p>
        </p:txBody>
      </p:sp>
      <p:pic>
        <p:nvPicPr>
          <p:cNvPr id="402" name="Google Shape;402;p30"/>
          <p:cNvPicPr preferRelativeResize="0"/>
          <p:nvPr/>
        </p:nvPicPr>
        <p:blipFill rotWithShape="1">
          <a:blip r:embed="rId3">
            <a:alphaModFix/>
          </a:blip>
          <a:srcRect b="0" l="0" r="14273" t="2515"/>
          <a:stretch/>
        </p:blipFill>
        <p:spPr>
          <a:xfrm>
            <a:off x="990300" y="1597875"/>
            <a:ext cx="3330776" cy="3274751"/>
          </a:xfrm>
          <a:prstGeom prst="rect">
            <a:avLst/>
          </a:prstGeom>
          <a:noFill/>
          <a:ln>
            <a:noFill/>
          </a:ln>
        </p:spPr>
      </p:pic>
      <p:pic>
        <p:nvPicPr>
          <p:cNvPr id="403" name="Google Shape;403;p30"/>
          <p:cNvPicPr preferRelativeResize="0"/>
          <p:nvPr/>
        </p:nvPicPr>
        <p:blipFill rotWithShape="1">
          <a:blip r:embed="rId4">
            <a:alphaModFix/>
          </a:blip>
          <a:srcRect b="0" l="32005" r="0" t="0"/>
          <a:stretch/>
        </p:blipFill>
        <p:spPr>
          <a:xfrm>
            <a:off x="4321075" y="1597875"/>
            <a:ext cx="3193599" cy="3274750"/>
          </a:xfrm>
          <a:prstGeom prst="rect">
            <a:avLst/>
          </a:prstGeom>
          <a:noFill/>
          <a:ln>
            <a:noFill/>
          </a:ln>
        </p:spPr>
      </p:pic>
      <p:sp>
        <p:nvSpPr>
          <p:cNvPr id="404" name="Google Shape;404;p30"/>
          <p:cNvSpPr txBox="1"/>
          <p:nvPr/>
        </p:nvSpPr>
        <p:spPr>
          <a:xfrm>
            <a:off x="1407975" y="1156850"/>
            <a:ext cx="2796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Nunito"/>
                <a:ea typeface="Nunito"/>
                <a:cs typeface="Nunito"/>
                <a:sym typeface="Nunito"/>
              </a:rPr>
              <a:t> R2, OSR2</a:t>
            </a:r>
            <a:endParaRPr b="1">
              <a:latin typeface="Nunito"/>
              <a:ea typeface="Nunito"/>
              <a:cs typeface="Nunito"/>
              <a:sym typeface="Nunito"/>
            </a:endParaRPr>
          </a:p>
        </p:txBody>
      </p:sp>
      <p:sp>
        <p:nvSpPr>
          <p:cNvPr id="405" name="Google Shape;405;p30"/>
          <p:cNvSpPr txBox="1"/>
          <p:nvPr/>
        </p:nvSpPr>
        <p:spPr>
          <a:xfrm>
            <a:off x="6072200" y="992875"/>
            <a:ext cx="3010500" cy="400200"/>
          </a:xfrm>
          <a:prstGeom prst="rect">
            <a:avLst/>
          </a:prstGeom>
          <a:noFill/>
          <a:ln>
            <a:noFill/>
          </a:ln>
        </p:spPr>
        <p:txBody>
          <a:bodyPr anchorCtr="0" anchor="t" bIns="91425" lIns="91425" spcFirstLastPara="1" rIns="91425" wrap="square" tIns="91425">
            <a:spAutoFit/>
          </a:bodyPr>
          <a:lstStyle/>
          <a:p>
            <a:pPr indent="0" lvl="0" marL="0" rtl="0" algn="l">
              <a:lnSpc>
                <a:spcPct val="135000"/>
              </a:lnSpc>
              <a:spcBef>
                <a:spcPts val="0"/>
              </a:spcBef>
              <a:spcAft>
                <a:spcPts val="0"/>
              </a:spcAft>
              <a:buNone/>
            </a:pPr>
            <a:r>
              <a:rPr b="1" lang="en">
                <a:highlight>
                  <a:srgbClr val="FFFFFE"/>
                </a:highlight>
                <a:latin typeface="Nunito"/>
                <a:ea typeface="Nunito"/>
                <a:cs typeface="Nunito"/>
                <a:sym typeface="Nunito"/>
              </a:rPr>
              <a:t>Stock trade simulator</a:t>
            </a:r>
            <a:endParaRPr b="1" sz="1800">
              <a:latin typeface="Nunito"/>
              <a:ea typeface="Nunito"/>
              <a:cs typeface="Nunito"/>
              <a:sym typeface="Nunito"/>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p31"/>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Model Selection</a:t>
            </a:r>
            <a:endParaRPr/>
          </a:p>
        </p:txBody>
      </p:sp>
      <p:sp>
        <p:nvSpPr>
          <p:cNvPr id="411" name="Google Shape;411;p31"/>
          <p:cNvSpPr txBox="1"/>
          <p:nvPr>
            <p:ph idx="1" type="body"/>
          </p:nvPr>
        </p:nvSpPr>
        <p:spPr>
          <a:xfrm>
            <a:off x="1303800" y="1300950"/>
            <a:ext cx="7030500" cy="3117900"/>
          </a:xfrm>
          <a:prstGeom prst="rect">
            <a:avLst/>
          </a:prstGeom>
        </p:spPr>
        <p:txBody>
          <a:bodyPr anchorCtr="0" anchor="t" bIns="91425" lIns="91425" spcFirstLastPara="1" rIns="91425" wrap="square" tIns="91425">
            <a:noAutofit/>
          </a:bodyPr>
          <a:lstStyle/>
          <a:p>
            <a:pPr indent="-349250" lvl="0" marL="457200" rtl="0" algn="l">
              <a:spcBef>
                <a:spcPts val="0"/>
              </a:spcBef>
              <a:spcAft>
                <a:spcPts val="0"/>
              </a:spcAft>
              <a:buSzPts val="1900"/>
              <a:buChar char="●"/>
            </a:pPr>
            <a:r>
              <a:rPr lang="en" sz="1900"/>
              <a:t>We chose Linear Regression because:</a:t>
            </a:r>
            <a:endParaRPr sz="1900"/>
          </a:p>
          <a:p>
            <a:pPr indent="-349250" lvl="1" marL="914400" rtl="0" algn="l">
              <a:spcBef>
                <a:spcPts val="0"/>
              </a:spcBef>
              <a:spcAft>
                <a:spcPts val="0"/>
              </a:spcAft>
              <a:buSzPts val="1900"/>
              <a:buChar char="○"/>
            </a:pPr>
            <a:r>
              <a:rPr lang="en" sz="1900"/>
              <a:t>Interpretation ability </a:t>
            </a:r>
            <a:endParaRPr sz="1900"/>
          </a:p>
          <a:p>
            <a:pPr indent="-349250" lvl="1" marL="914400" rtl="0" algn="l">
              <a:spcBef>
                <a:spcPts val="0"/>
              </a:spcBef>
              <a:spcAft>
                <a:spcPts val="0"/>
              </a:spcAft>
              <a:buSzPts val="1900"/>
              <a:buChar char="○"/>
            </a:pPr>
            <a:r>
              <a:rPr lang="en" sz="1900"/>
              <a:t>Easy </a:t>
            </a:r>
            <a:r>
              <a:rPr lang="en" sz="1900"/>
              <a:t>time series</a:t>
            </a:r>
            <a:r>
              <a:rPr lang="en" sz="1900"/>
              <a:t> </a:t>
            </a:r>
            <a:r>
              <a:rPr lang="en" sz="1900"/>
              <a:t>implementation</a:t>
            </a:r>
            <a:r>
              <a:rPr lang="en" sz="1900"/>
              <a:t> </a:t>
            </a:r>
            <a:endParaRPr sz="1900"/>
          </a:p>
          <a:p>
            <a:pPr indent="-349250" lvl="1" marL="914400" rtl="0" algn="l">
              <a:spcBef>
                <a:spcPts val="0"/>
              </a:spcBef>
              <a:spcAft>
                <a:spcPts val="0"/>
              </a:spcAft>
              <a:buSzPts val="1900"/>
              <a:buChar char="○"/>
            </a:pPr>
            <a:r>
              <a:rPr lang="en" sz="1900"/>
              <a:t>Neural-net is better at </a:t>
            </a:r>
            <a:r>
              <a:rPr lang="en" sz="1900"/>
              <a:t>accuracies and consistencies which is a really good contender</a:t>
            </a:r>
            <a:endParaRPr sz="1900"/>
          </a:p>
          <a:p>
            <a:pPr indent="-349250" lvl="0" marL="457200" rtl="0" algn="l">
              <a:spcBef>
                <a:spcPts val="0"/>
              </a:spcBef>
              <a:spcAft>
                <a:spcPts val="0"/>
              </a:spcAft>
              <a:buSzPts val="1900"/>
              <a:buChar char="●"/>
            </a:pPr>
            <a:r>
              <a:rPr lang="en" sz="1900"/>
              <a:t>Logistic Regression was tested but not further explored as initial results were very poor and determined to be of ambiguous use.</a:t>
            </a:r>
            <a:endParaRPr sz="19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3" name="Shape 283"/>
        <p:cNvGrpSpPr/>
        <p:nvPr/>
      </p:nvGrpSpPr>
      <p:grpSpPr>
        <a:xfrm>
          <a:off x="0" y="0"/>
          <a:ext cx="0" cy="0"/>
          <a:chOff x="0" y="0"/>
          <a:chExt cx="0" cy="0"/>
        </a:xfrm>
      </p:grpSpPr>
      <p:sp>
        <p:nvSpPr>
          <p:cNvPr id="284" name="Google Shape;284;p14"/>
          <p:cNvSpPr txBox="1"/>
          <p:nvPr>
            <p:ph type="title"/>
          </p:nvPr>
        </p:nvSpPr>
        <p:spPr>
          <a:xfrm>
            <a:off x="1318775" y="664275"/>
            <a:ext cx="7391400" cy="73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3000">
                <a:solidFill>
                  <a:srgbClr val="000000"/>
                </a:solidFill>
              </a:rPr>
              <a:t>Background/</a:t>
            </a:r>
            <a:r>
              <a:rPr lang="en" sz="3000">
                <a:solidFill>
                  <a:srgbClr val="000000"/>
                </a:solidFill>
              </a:rPr>
              <a:t>Motivation</a:t>
            </a:r>
            <a:endParaRPr sz="3000">
              <a:solidFill>
                <a:srgbClr val="000000"/>
              </a:solidFill>
            </a:endParaRPr>
          </a:p>
        </p:txBody>
      </p:sp>
      <p:sp>
        <p:nvSpPr>
          <p:cNvPr id="285" name="Google Shape;285;p14"/>
          <p:cNvSpPr txBox="1"/>
          <p:nvPr>
            <p:ph idx="1" type="body"/>
          </p:nvPr>
        </p:nvSpPr>
        <p:spPr>
          <a:xfrm>
            <a:off x="259000" y="1289650"/>
            <a:ext cx="8520600" cy="30999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Clr>
                <a:srgbClr val="000000"/>
              </a:buClr>
              <a:buSzPts val="1500"/>
              <a:buChar char="●"/>
            </a:pPr>
            <a:r>
              <a:rPr lang="en" sz="1500">
                <a:solidFill>
                  <a:srgbClr val="000000"/>
                </a:solidFill>
              </a:rPr>
              <a:t>As data science, IEOR and economics students, we wanted to apply our knowledge towards a venture that was at the crossroads of these two disciplines</a:t>
            </a:r>
            <a:endParaRPr sz="1500">
              <a:solidFill>
                <a:srgbClr val="000000"/>
              </a:solidFill>
            </a:endParaRPr>
          </a:p>
          <a:p>
            <a:pPr indent="-323850" lvl="0" marL="457200" rtl="0" algn="l">
              <a:spcBef>
                <a:spcPts val="1000"/>
              </a:spcBef>
              <a:spcAft>
                <a:spcPts val="0"/>
              </a:spcAft>
              <a:buClr>
                <a:srgbClr val="000000"/>
              </a:buClr>
              <a:buSzPts val="1500"/>
              <a:buChar char="●"/>
            </a:pPr>
            <a:r>
              <a:rPr lang="en" sz="1500">
                <a:solidFill>
                  <a:srgbClr val="000000"/>
                </a:solidFill>
              </a:rPr>
              <a:t>The goal of this project is to apply various machine learning techniques to predict the stock prices of Taiwan Semiconductor Manufacturing Company (TSM) and Nvidia (NVDA)</a:t>
            </a:r>
            <a:endParaRPr sz="1500">
              <a:solidFill>
                <a:srgbClr val="000000"/>
              </a:solidFill>
            </a:endParaRPr>
          </a:p>
          <a:p>
            <a:pPr indent="-323850" lvl="0" marL="457200" rtl="0" algn="l">
              <a:spcBef>
                <a:spcPts val="1000"/>
              </a:spcBef>
              <a:spcAft>
                <a:spcPts val="0"/>
              </a:spcAft>
              <a:buClr>
                <a:srgbClr val="000000"/>
              </a:buClr>
              <a:buSzPts val="1500"/>
              <a:buChar char="●"/>
            </a:pPr>
            <a:r>
              <a:rPr lang="en" sz="1500">
                <a:solidFill>
                  <a:srgbClr val="000000"/>
                </a:solidFill>
              </a:rPr>
              <a:t>“Price changes only when Information changes” - </a:t>
            </a:r>
            <a:r>
              <a:rPr lang="en" sz="1500">
                <a:solidFill>
                  <a:srgbClr val="000000"/>
                </a:solidFill>
              </a:rPr>
              <a:t>Eugene</a:t>
            </a:r>
            <a:r>
              <a:rPr lang="en" sz="1500">
                <a:solidFill>
                  <a:srgbClr val="000000"/>
                </a:solidFill>
              </a:rPr>
              <a:t> F Fama</a:t>
            </a:r>
            <a:endParaRPr sz="1500">
              <a:solidFill>
                <a:srgbClr val="000000"/>
              </a:solidFill>
            </a:endParaRPr>
          </a:p>
          <a:p>
            <a:pPr indent="-323850" lvl="0" marL="457200" rtl="0" algn="l">
              <a:spcBef>
                <a:spcPts val="1000"/>
              </a:spcBef>
              <a:spcAft>
                <a:spcPts val="1000"/>
              </a:spcAft>
              <a:buClr>
                <a:srgbClr val="000000"/>
              </a:buClr>
              <a:buSzPts val="1500"/>
              <a:buChar char="●"/>
            </a:pPr>
            <a:r>
              <a:rPr lang="en" sz="1500">
                <a:solidFill>
                  <a:srgbClr val="000000"/>
                </a:solidFill>
              </a:rPr>
              <a:t>We chose TSMC and Nvidia as these two companies are very large, liquid, and highly connected to the global economy. We would be able to get good data for them and also compare them to each other</a:t>
            </a:r>
            <a:endParaRPr sz="1500">
              <a:solidFill>
                <a:srgbClr val="000000"/>
              </a:solidFill>
            </a:endParaRPr>
          </a:p>
        </p:txBody>
      </p:sp>
      <p:pic>
        <p:nvPicPr>
          <p:cNvPr id="286" name="Google Shape;286;p14"/>
          <p:cNvPicPr preferRelativeResize="0"/>
          <p:nvPr/>
        </p:nvPicPr>
        <p:blipFill>
          <a:blip r:embed="rId3">
            <a:alphaModFix/>
          </a:blip>
          <a:stretch>
            <a:fillRect/>
          </a:stretch>
        </p:blipFill>
        <p:spPr>
          <a:xfrm>
            <a:off x="5931226" y="526036"/>
            <a:ext cx="2901074" cy="1010000"/>
          </a:xfrm>
          <a:prstGeom prst="rect">
            <a:avLst/>
          </a:prstGeom>
          <a:noFill/>
          <a:ln>
            <a:noFill/>
          </a:ln>
        </p:spPr>
      </p:pic>
      <p:pic>
        <p:nvPicPr>
          <p:cNvPr id="287" name="Google Shape;287;p14"/>
          <p:cNvPicPr preferRelativeResize="0"/>
          <p:nvPr/>
        </p:nvPicPr>
        <p:blipFill>
          <a:blip r:embed="rId4">
            <a:alphaModFix/>
          </a:blip>
          <a:stretch>
            <a:fillRect/>
          </a:stretch>
        </p:blipFill>
        <p:spPr>
          <a:xfrm>
            <a:off x="6680438" y="3905724"/>
            <a:ext cx="1402650" cy="11045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sp>
        <p:nvSpPr>
          <p:cNvPr id="416" name="Google Shape;416;p32"/>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Impact</a:t>
            </a:r>
            <a:endParaRPr/>
          </a:p>
        </p:txBody>
      </p:sp>
      <p:sp>
        <p:nvSpPr>
          <p:cNvPr id="417" name="Google Shape;417;p32"/>
          <p:cNvSpPr txBox="1"/>
          <p:nvPr>
            <p:ph idx="1" type="body"/>
          </p:nvPr>
        </p:nvSpPr>
        <p:spPr>
          <a:xfrm>
            <a:off x="1182250" y="1427075"/>
            <a:ext cx="7620300" cy="31227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sz="1600"/>
              <a:t>Models follow the trend really well considering we only using around 20 variables and only week-before prices</a:t>
            </a:r>
            <a:endParaRPr sz="1600"/>
          </a:p>
          <a:p>
            <a:pPr indent="-330200" lvl="0" marL="457200" rtl="0" algn="l">
              <a:spcBef>
                <a:spcPts val="1000"/>
              </a:spcBef>
              <a:spcAft>
                <a:spcPts val="0"/>
              </a:spcAft>
              <a:buSzPts val="1600"/>
              <a:buChar char="●"/>
            </a:pPr>
            <a:r>
              <a:rPr lang="en" sz="1600"/>
              <a:t>Our model can give </a:t>
            </a:r>
            <a:r>
              <a:rPr lang="en" sz="1600"/>
              <a:t>ballpark</a:t>
            </a:r>
            <a:r>
              <a:rPr lang="en" sz="1600"/>
              <a:t> trends on where NVIDIA and TSM stock prices will go for future dates</a:t>
            </a:r>
            <a:endParaRPr sz="1600"/>
          </a:p>
          <a:p>
            <a:pPr indent="-330200" lvl="0" marL="457200" rtl="0" algn="l">
              <a:spcBef>
                <a:spcPts val="1000"/>
              </a:spcBef>
              <a:spcAft>
                <a:spcPts val="0"/>
              </a:spcAft>
              <a:buSzPts val="1600"/>
              <a:buChar char="●"/>
            </a:pPr>
            <a:r>
              <a:rPr lang="en" sz="1600"/>
              <a:t>To improve the impact of the our models, we would need more variables with in depth research into what impacts these stock prices</a:t>
            </a:r>
            <a:endParaRPr sz="1600"/>
          </a:p>
          <a:p>
            <a:pPr indent="-330200" lvl="0" marL="457200" rtl="0" algn="l">
              <a:spcBef>
                <a:spcPts val="1000"/>
              </a:spcBef>
              <a:spcAft>
                <a:spcPts val="1000"/>
              </a:spcAft>
              <a:buSzPts val="1600"/>
              <a:buChar char="●"/>
            </a:pPr>
            <a:r>
              <a:rPr lang="en" sz="1600"/>
              <a:t>The model represents a relatively robust short range indicator</a:t>
            </a:r>
            <a:endParaRPr sz="16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sp>
        <p:nvSpPr>
          <p:cNvPr id="422" name="Google Shape;422;p33"/>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Shortcomings</a:t>
            </a:r>
            <a:r>
              <a:rPr lang="en"/>
              <a:t> and improvements</a:t>
            </a:r>
            <a:endParaRPr/>
          </a:p>
        </p:txBody>
      </p:sp>
      <p:sp>
        <p:nvSpPr>
          <p:cNvPr id="423" name="Google Shape;423;p33"/>
          <p:cNvSpPr txBox="1"/>
          <p:nvPr>
            <p:ph idx="1" type="body"/>
          </p:nvPr>
        </p:nvSpPr>
        <p:spPr>
          <a:xfrm>
            <a:off x="1274100" y="1464725"/>
            <a:ext cx="7030500" cy="33819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sz="1600"/>
              <a:t>Still difficult to use the models to make a profit, but it definitely provided insights for different </a:t>
            </a:r>
            <a:r>
              <a:rPr lang="en" sz="1600"/>
              <a:t>models’ performance and the impact of different variables</a:t>
            </a:r>
            <a:endParaRPr sz="1600"/>
          </a:p>
          <a:p>
            <a:pPr indent="-330200" lvl="1" marL="914400" rtl="0" algn="l">
              <a:spcBef>
                <a:spcPts val="1000"/>
              </a:spcBef>
              <a:spcAft>
                <a:spcPts val="0"/>
              </a:spcAft>
              <a:buSzPts val="1600"/>
              <a:buChar char="○"/>
            </a:pPr>
            <a:r>
              <a:rPr lang="en" sz="1600"/>
              <a:t>StockTradingSimulator shows models are robust enough to ‘ride’ ups and downs in for profit in some cases</a:t>
            </a:r>
            <a:endParaRPr sz="1600"/>
          </a:p>
          <a:p>
            <a:pPr indent="-330200" lvl="0" marL="457200" rtl="0" algn="l">
              <a:spcBef>
                <a:spcPts val="1000"/>
              </a:spcBef>
              <a:spcAft>
                <a:spcPts val="0"/>
              </a:spcAft>
              <a:buSzPts val="1600"/>
              <a:buChar char="●"/>
            </a:pPr>
            <a:r>
              <a:rPr lang="en" sz="1600"/>
              <a:t>Models unable to respond to sudden events without prior warning (ie. another COVID), but are able to factor in existing changes with time</a:t>
            </a:r>
            <a:endParaRPr sz="1600"/>
          </a:p>
          <a:p>
            <a:pPr indent="-330200" lvl="0" marL="457200" rtl="0" algn="l">
              <a:spcBef>
                <a:spcPts val="1000"/>
              </a:spcBef>
              <a:spcAft>
                <a:spcPts val="1000"/>
              </a:spcAft>
              <a:buSzPts val="1600"/>
              <a:buChar char="●"/>
            </a:pPr>
            <a:r>
              <a:rPr lang="en" sz="1600"/>
              <a:t>We would like to look into a more comprehensive feature discovery and selection system</a:t>
            </a:r>
            <a:endParaRPr sz="16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sp>
        <p:nvSpPr>
          <p:cNvPr id="428" name="Google Shape;428;p34"/>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Appendix</a:t>
            </a:r>
            <a:endParaRPr/>
          </a:p>
        </p:txBody>
      </p:sp>
      <p:sp>
        <p:nvSpPr>
          <p:cNvPr id="429" name="Google Shape;429;p34"/>
          <p:cNvSpPr txBox="1"/>
          <p:nvPr>
            <p:ph idx="1" type="body"/>
          </p:nvPr>
        </p:nvSpPr>
        <p:spPr>
          <a:xfrm>
            <a:off x="1253925" y="1372825"/>
            <a:ext cx="7030500" cy="2541600"/>
          </a:xfrm>
          <a:prstGeom prst="rect">
            <a:avLst/>
          </a:prstGeom>
        </p:spPr>
        <p:txBody>
          <a:bodyPr anchorCtr="0" anchor="t" bIns="91425" lIns="91425" spcFirstLastPara="1" rIns="91425" wrap="square" tIns="91425">
            <a:normAutofit fontScale="92500" lnSpcReduction="10000"/>
          </a:bodyPr>
          <a:lstStyle/>
          <a:p>
            <a:pPr indent="0" lvl="0" marL="355600" rtl="0" algn="l">
              <a:spcBef>
                <a:spcPts val="1200"/>
              </a:spcBef>
              <a:spcAft>
                <a:spcPts val="0"/>
              </a:spcAft>
              <a:buNone/>
            </a:pPr>
            <a:r>
              <a:rPr lang="en"/>
              <a:t>Yahoo Finance - Stock Market Live, quotes, Business &amp; Finance News. Retrieved December 2, 2022, from https://finance.yahoo.com/</a:t>
            </a:r>
            <a:endParaRPr/>
          </a:p>
          <a:p>
            <a:pPr indent="0" lvl="0" marL="355600" rtl="0" algn="l">
              <a:spcBef>
                <a:spcPts val="1200"/>
              </a:spcBef>
              <a:spcAft>
                <a:spcPts val="0"/>
              </a:spcAft>
              <a:buNone/>
            </a:pPr>
            <a:r>
              <a:rPr lang="en"/>
              <a:t>Fama, E. F. (1965). Random walks in stock market prices. Financial Analysts Journal, 21(5), 55–59. http://doi.org/10.2469/faj.v21.n5.55</a:t>
            </a:r>
            <a:endParaRPr/>
          </a:p>
          <a:p>
            <a:pPr indent="0" lvl="0" marL="355600" rtl="0" algn="l">
              <a:spcBef>
                <a:spcPts val="1200"/>
              </a:spcBef>
              <a:spcAft>
                <a:spcPts val="0"/>
              </a:spcAft>
              <a:buNone/>
            </a:pPr>
            <a:r>
              <a:rPr lang="en"/>
              <a:t>Shen, J., &amp; Shafiq, M. O. (2020, August 28). Short-term stock market price trend prediction using a comprehensive deep learning system - journal of big data. Retrieved December 2, 2022, from https://journalofbigdata.springeropen.com/articles/10.1186/s40537-020-00333-6 </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1" name="Shape 291"/>
        <p:cNvGrpSpPr/>
        <p:nvPr/>
      </p:nvGrpSpPr>
      <p:grpSpPr>
        <a:xfrm>
          <a:off x="0" y="0"/>
          <a:ext cx="0" cy="0"/>
          <a:chOff x="0" y="0"/>
          <a:chExt cx="0" cy="0"/>
        </a:xfrm>
      </p:grpSpPr>
      <p:sp>
        <p:nvSpPr>
          <p:cNvPr id="292" name="Google Shape;292;p15"/>
          <p:cNvSpPr txBox="1"/>
          <p:nvPr>
            <p:ph type="title"/>
          </p:nvPr>
        </p:nvSpPr>
        <p:spPr>
          <a:xfrm>
            <a:off x="1257550" y="664325"/>
            <a:ext cx="7478700" cy="73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rgbClr val="000000"/>
                </a:solidFill>
              </a:rPr>
              <a:t>Concepts</a:t>
            </a:r>
            <a:endParaRPr>
              <a:solidFill>
                <a:srgbClr val="000000"/>
              </a:solidFill>
            </a:endParaRPr>
          </a:p>
        </p:txBody>
      </p:sp>
      <p:sp>
        <p:nvSpPr>
          <p:cNvPr id="293" name="Google Shape;293;p15"/>
          <p:cNvSpPr txBox="1"/>
          <p:nvPr>
            <p:ph idx="1" type="body"/>
          </p:nvPr>
        </p:nvSpPr>
        <p:spPr>
          <a:xfrm>
            <a:off x="311700" y="1468825"/>
            <a:ext cx="8520600" cy="30999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SzPts val="1600"/>
              <a:buChar char="●"/>
            </a:pPr>
            <a:r>
              <a:rPr lang="en" sz="1600"/>
              <a:t>We tried to predict daily closing prices using the data we </a:t>
            </a:r>
            <a:r>
              <a:rPr lang="en" sz="1600"/>
              <a:t>gathered</a:t>
            </a:r>
            <a:r>
              <a:rPr lang="en" sz="1600"/>
              <a:t> or put together</a:t>
            </a:r>
            <a:endParaRPr sz="1600"/>
          </a:p>
          <a:p>
            <a:pPr indent="-330200" lvl="0" marL="457200" rtl="0" algn="l">
              <a:spcBef>
                <a:spcPts val="1000"/>
              </a:spcBef>
              <a:spcAft>
                <a:spcPts val="0"/>
              </a:spcAft>
              <a:buSzPts val="1600"/>
              <a:buChar char="●"/>
            </a:pPr>
            <a:r>
              <a:rPr lang="en" sz="1600"/>
              <a:t>This timeframe was selected due to inherent characteristics of the market and what data we would be able to collect (1750 days of past data)</a:t>
            </a:r>
            <a:endParaRPr sz="1600"/>
          </a:p>
          <a:p>
            <a:pPr indent="-330200" lvl="1" marL="914400" rtl="0" algn="l">
              <a:spcBef>
                <a:spcPts val="1000"/>
              </a:spcBef>
              <a:spcAft>
                <a:spcPts val="0"/>
              </a:spcAft>
              <a:buSzPts val="1600"/>
              <a:buChar char="○"/>
            </a:pPr>
            <a:r>
              <a:rPr lang="en" sz="1600"/>
              <a:t>At shorter timescales (seconds/minutes), market behavior becomes basically stochastic and computational requirements increase dramatically</a:t>
            </a:r>
            <a:endParaRPr sz="1600"/>
          </a:p>
          <a:p>
            <a:pPr indent="-330200" lvl="1" marL="914400" rtl="0" algn="l">
              <a:spcBef>
                <a:spcPts val="1000"/>
              </a:spcBef>
              <a:spcAft>
                <a:spcPts val="1000"/>
              </a:spcAft>
              <a:buSzPts val="1600"/>
              <a:buChar char="○"/>
            </a:pPr>
            <a:r>
              <a:rPr lang="en" sz="1600"/>
              <a:t>At longer timescales, the usability of results decreases and scope of prediction required increases unmanageably (it’s not possible to predict events like COVID or the war in Ukraine ahead of time)</a:t>
            </a:r>
            <a:endParaRPr sz="1600"/>
          </a:p>
        </p:txBody>
      </p:sp>
      <p:pic>
        <p:nvPicPr>
          <p:cNvPr id="294" name="Google Shape;294;p15"/>
          <p:cNvPicPr preferRelativeResize="0"/>
          <p:nvPr/>
        </p:nvPicPr>
        <p:blipFill>
          <a:blip r:embed="rId3">
            <a:alphaModFix/>
          </a:blip>
          <a:stretch>
            <a:fillRect/>
          </a:stretch>
        </p:blipFill>
        <p:spPr>
          <a:xfrm>
            <a:off x="6106949" y="28875"/>
            <a:ext cx="2160476" cy="143994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8" name="Shape 298"/>
        <p:cNvGrpSpPr/>
        <p:nvPr/>
      </p:nvGrpSpPr>
      <p:grpSpPr>
        <a:xfrm>
          <a:off x="0" y="0"/>
          <a:ext cx="0" cy="0"/>
          <a:chOff x="0" y="0"/>
          <a:chExt cx="0" cy="0"/>
        </a:xfrm>
      </p:grpSpPr>
      <p:sp>
        <p:nvSpPr>
          <p:cNvPr id="299" name="Google Shape;299;p16"/>
          <p:cNvSpPr txBox="1"/>
          <p:nvPr>
            <p:ph type="title"/>
          </p:nvPr>
        </p:nvSpPr>
        <p:spPr>
          <a:xfrm>
            <a:off x="1234450" y="68592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Data Collection/Cleaning</a:t>
            </a:r>
            <a:endParaRPr/>
          </a:p>
        </p:txBody>
      </p:sp>
      <p:sp>
        <p:nvSpPr>
          <p:cNvPr id="300" name="Google Shape;300;p16"/>
          <p:cNvSpPr txBox="1"/>
          <p:nvPr>
            <p:ph idx="1" type="body"/>
          </p:nvPr>
        </p:nvSpPr>
        <p:spPr>
          <a:xfrm>
            <a:off x="311700" y="1468825"/>
            <a:ext cx="8520600" cy="3562500"/>
          </a:xfrm>
          <a:prstGeom prst="rect">
            <a:avLst/>
          </a:prstGeom>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Clr>
                <a:srgbClr val="000000"/>
              </a:buClr>
              <a:buSzPts val="1600"/>
              <a:buChar char="●"/>
            </a:pPr>
            <a:r>
              <a:rPr lang="en" sz="1600">
                <a:solidFill>
                  <a:srgbClr val="000000"/>
                </a:solidFill>
              </a:rPr>
              <a:t>We collected stock data from yahoo finance</a:t>
            </a:r>
            <a:endParaRPr sz="1600">
              <a:solidFill>
                <a:srgbClr val="000000"/>
              </a:solidFill>
            </a:endParaRPr>
          </a:p>
          <a:p>
            <a:pPr indent="-330200" lvl="0" marL="457200" rtl="0" algn="l">
              <a:lnSpc>
                <a:spcPct val="115000"/>
              </a:lnSpc>
              <a:spcBef>
                <a:spcPts val="0"/>
              </a:spcBef>
              <a:spcAft>
                <a:spcPts val="0"/>
              </a:spcAft>
              <a:buClr>
                <a:srgbClr val="000000"/>
              </a:buClr>
              <a:buSzPts val="1600"/>
              <a:buChar char="●"/>
            </a:pPr>
            <a:r>
              <a:rPr lang="en" sz="1600">
                <a:solidFill>
                  <a:srgbClr val="000000"/>
                </a:solidFill>
              </a:rPr>
              <a:t>Binary Variables were inputted manually based on certain factors that are described in our data descriptions</a:t>
            </a:r>
            <a:endParaRPr sz="1600">
              <a:solidFill>
                <a:srgbClr val="000000"/>
              </a:solidFill>
            </a:endParaRPr>
          </a:p>
          <a:p>
            <a:pPr indent="-330200" lvl="0" marL="457200" rtl="0" algn="l">
              <a:lnSpc>
                <a:spcPct val="115000"/>
              </a:lnSpc>
              <a:spcBef>
                <a:spcPts val="0"/>
              </a:spcBef>
              <a:spcAft>
                <a:spcPts val="0"/>
              </a:spcAft>
              <a:buClr>
                <a:srgbClr val="000000"/>
              </a:buClr>
              <a:buSzPts val="1600"/>
              <a:buChar char="●"/>
            </a:pPr>
            <a:r>
              <a:rPr lang="en" sz="1600">
                <a:solidFill>
                  <a:srgbClr val="000000"/>
                </a:solidFill>
              </a:rPr>
              <a:t>We first scrape data from each ticker</a:t>
            </a:r>
            <a:endParaRPr sz="1600">
              <a:solidFill>
                <a:srgbClr val="000000"/>
              </a:solidFill>
            </a:endParaRPr>
          </a:p>
          <a:p>
            <a:pPr indent="-330200" lvl="1" marL="914400" rtl="0" algn="l">
              <a:lnSpc>
                <a:spcPct val="115000"/>
              </a:lnSpc>
              <a:spcBef>
                <a:spcPts val="0"/>
              </a:spcBef>
              <a:spcAft>
                <a:spcPts val="0"/>
              </a:spcAft>
              <a:buClr>
                <a:srgbClr val="000000"/>
              </a:buClr>
              <a:buSzPts val="1600"/>
              <a:buChar char="○"/>
            </a:pPr>
            <a:r>
              <a:rPr lang="en" sz="1600">
                <a:solidFill>
                  <a:srgbClr val="000000"/>
                </a:solidFill>
              </a:rPr>
              <a:t>Get rid of all min/max data, keeping only adjusted close</a:t>
            </a:r>
            <a:endParaRPr sz="1600">
              <a:solidFill>
                <a:srgbClr val="000000"/>
              </a:solidFill>
            </a:endParaRPr>
          </a:p>
          <a:p>
            <a:pPr indent="-330200" lvl="1" marL="914400" rtl="0" algn="l">
              <a:lnSpc>
                <a:spcPct val="115000"/>
              </a:lnSpc>
              <a:spcBef>
                <a:spcPts val="0"/>
              </a:spcBef>
              <a:spcAft>
                <a:spcPts val="0"/>
              </a:spcAft>
              <a:buClr>
                <a:srgbClr val="000000"/>
              </a:buClr>
              <a:buSzPts val="1600"/>
              <a:buChar char="○"/>
            </a:pPr>
            <a:r>
              <a:rPr lang="en" sz="1600">
                <a:solidFill>
                  <a:srgbClr val="000000"/>
                </a:solidFill>
              </a:rPr>
              <a:t>Get rid of null values</a:t>
            </a:r>
            <a:endParaRPr sz="1600">
              <a:solidFill>
                <a:srgbClr val="000000"/>
              </a:solidFill>
            </a:endParaRPr>
          </a:p>
          <a:p>
            <a:pPr indent="-330200" lvl="0" marL="457200" rtl="0" algn="l">
              <a:lnSpc>
                <a:spcPct val="115000"/>
              </a:lnSpc>
              <a:spcBef>
                <a:spcPts val="0"/>
              </a:spcBef>
              <a:spcAft>
                <a:spcPts val="0"/>
              </a:spcAft>
              <a:buClr>
                <a:srgbClr val="000000"/>
              </a:buClr>
              <a:buSzPts val="1600"/>
              <a:buChar char="●"/>
            </a:pPr>
            <a:r>
              <a:rPr lang="en" sz="1600">
                <a:solidFill>
                  <a:srgbClr val="000000"/>
                </a:solidFill>
              </a:rPr>
              <a:t>We then convert weekly data to be daily using Vlookup</a:t>
            </a:r>
            <a:endParaRPr sz="1600">
              <a:solidFill>
                <a:srgbClr val="000000"/>
              </a:solidFill>
            </a:endParaRPr>
          </a:p>
          <a:p>
            <a:pPr indent="-330200" lvl="1" marL="914400" rtl="0" algn="l">
              <a:spcBef>
                <a:spcPts val="0"/>
              </a:spcBef>
              <a:spcAft>
                <a:spcPts val="0"/>
              </a:spcAft>
              <a:buClr>
                <a:srgbClr val="000000"/>
              </a:buClr>
              <a:buSzPts val="1600"/>
              <a:buChar char="○"/>
            </a:pPr>
            <a:r>
              <a:rPr lang="en" sz="1600">
                <a:solidFill>
                  <a:srgbClr val="000000"/>
                </a:solidFill>
              </a:rPr>
              <a:t>Q</a:t>
            </a:r>
            <a:r>
              <a:rPr lang="en" sz="1600">
                <a:solidFill>
                  <a:srgbClr val="000000"/>
                </a:solidFill>
              </a:rPr>
              <a:t>uarterly data is similarly converted to daily</a:t>
            </a:r>
            <a:endParaRPr sz="1600">
              <a:solidFill>
                <a:srgbClr val="000000"/>
              </a:solidFill>
            </a:endParaRPr>
          </a:p>
          <a:p>
            <a:pPr indent="-330200" lvl="0" marL="457200" rtl="0" algn="l">
              <a:spcBef>
                <a:spcPts val="0"/>
              </a:spcBef>
              <a:spcAft>
                <a:spcPts val="0"/>
              </a:spcAft>
              <a:buClr>
                <a:srgbClr val="000000"/>
              </a:buClr>
              <a:buSzPts val="1600"/>
              <a:buChar char="●"/>
            </a:pPr>
            <a:r>
              <a:rPr lang="en" sz="1600">
                <a:solidFill>
                  <a:srgbClr val="000000"/>
                </a:solidFill>
              </a:rPr>
              <a:t>We m</a:t>
            </a:r>
            <a:r>
              <a:rPr lang="en" sz="1600">
                <a:solidFill>
                  <a:srgbClr val="000000"/>
                </a:solidFill>
              </a:rPr>
              <a:t>anually create and assign categorical data</a:t>
            </a:r>
            <a:endParaRPr sz="1600">
              <a:solidFill>
                <a:srgbClr val="000000"/>
              </a:solidFill>
            </a:endParaRPr>
          </a:p>
          <a:p>
            <a:pPr indent="-330200" lvl="0" marL="457200" rtl="0" algn="l">
              <a:lnSpc>
                <a:spcPct val="115000"/>
              </a:lnSpc>
              <a:spcBef>
                <a:spcPts val="0"/>
              </a:spcBef>
              <a:spcAft>
                <a:spcPts val="0"/>
              </a:spcAft>
              <a:buClr>
                <a:srgbClr val="000000"/>
              </a:buClr>
              <a:buSzPts val="1600"/>
              <a:buChar char="●"/>
            </a:pPr>
            <a:r>
              <a:rPr lang="en" sz="1600">
                <a:solidFill>
                  <a:srgbClr val="000000"/>
                </a:solidFill>
              </a:rPr>
              <a:t>Each separate data type is converted to short date in Excel for easy merging</a:t>
            </a:r>
            <a:endParaRPr sz="1600">
              <a:solidFill>
                <a:srgbClr val="000000"/>
              </a:solidFill>
            </a:endParaRPr>
          </a:p>
          <a:p>
            <a:pPr indent="-330200" lvl="0" marL="457200" rtl="0" algn="l">
              <a:lnSpc>
                <a:spcPct val="115000"/>
              </a:lnSpc>
              <a:spcBef>
                <a:spcPts val="0"/>
              </a:spcBef>
              <a:spcAft>
                <a:spcPts val="0"/>
              </a:spcAft>
              <a:buClr>
                <a:srgbClr val="000000"/>
              </a:buClr>
              <a:buSzPts val="1600"/>
              <a:buChar char="●"/>
            </a:pPr>
            <a:r>
              <a:rPr lang="en" sz="1600">
                <a:solidFill>
                  <a:srgbClr val="000000"/>
                </a:solidFill>
              </a:rPr>
              <a:t>We then use Jupyter to load and merge each csv file into new columns in one big combined table</a:t>
            </a:r>
            <a:endParaRPr sz="1600">
              <a:solidFill>
                <a:srgbClr val="000000"/>
              </a:solidFill>
            </a:endParaRPr>
          </a:p>
        </p:txBody>
      </p:sp>
      <p:pic>
        <p:nvPicPr>
          <p:cNvPr id="301" name="Google Shape;301;p16"/>
          <p:cNvPicPr preferRelativeResize="0"/>
          <p:nvPr/>
        </p:nvPicPr>
        <p:blipFill>
          <a:blip r:embed="rId3">
            <a:alphaModFix/>
          </a:blip>
          <a:stretch>
            <a:fillRect/>
          </a:stretch>
        </p:blipFill>
        <p:spPr>
          <a:xfrm>
            <a:off x="5706250" y="304450"/>
            <a:ext cx="1125300" cy="1043175"/>
          </a:xfrm>
          <a:prstGeom prst="rect">
            <a:avLst/>
          </a:prstGeom>
          <a:noFill/>
          <a:ln>
            <a:noFill/>
          </a:ln>
        </p:spPr>
      </p:pic>
      <p:pic>
        <p:nvPicPr>
          <p:cNvPr id="302" name="Google Shape;302;p16"/>
          <p:cNvPicPr preferRelativeResize="0"/>
          <p:nvPr/>
        </p:nvPicPr>
        <p:blipFill>
          <a:blip r:embed="rId4">
            <a:alphaModFix/>
          </a:blip>
          <a:stretch>
            <a:fillRect/>
          </a:stretch>
        </p:blipFill>
        <p:spPr>
          <a:xfrm>
            <a:off x="6963825" y="432950"/>
            <a:ext cx="1946445" cy="7861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17"/>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Dependant Variable (Y)</a:t>
            </a:r>
            <a:endParaRPr/>
          </a:p>
        </p:txBody>
      </p:sp>
      <p:graphicFrame>
        <p:nvGraphicFramePr>
          <p:cNvPr id="308" name="Google Shape;308;p17"/>
          <p:cNvGraphicFramePr/>
          <p:nvPr/>
        </p:nvGraphicFramePr>
        <p:xfrm>
          <a:off x="448225" y="1378675"/>
          <a:ext cx="3000000" cy="3000000"/>
        </p:xfrm>
        <a:graphic>
          <a:graphicData uri="http://schemas.openxmlformats.org/drawingml/2006/table">
            <a:tbl>
              <a:tblPr>
                <a:noFill/>
                <a:tableStyleId>{2694FB2B-B05C-4E0A-B382-8B34F2BA4302}</a:tableStyleId>
              </a:tblPr>
              <a:tblGrid>
                <a:gridCol w="1674900"/>
                <a:gridCol w="1060225"/>
                <a:gridCol w="5512400"/>
              </a:tblGrid>
              <a:tr h="287125">
                <a:tc>
                  <a:txBody>
                    <a:bodyPr/>
                    <a:lstStyle/>
                    <a:p>
                      <a:pPr indent="0" lvl="0" marL="0" rtl="0" algn="ctr">
                        <a:lnSpc>
                          <a:spcPct val="100000"/>
                        </a:lnSpc>
                        <a:spcBef>
                          <a:spcPts val="0"/>
                        </a:spcBef>
                        <a:spcAft>
                          <a:spcPts val="0"/>
                        </a:spcAft>
                        <a:buNone/>
                      </a:pPr>
                      <a:r>
                        <a:rPr b="1" lang="en" sz="1200">
                          <a:latin typeface="Nunito"/>
                          <a:ea typeface="Nunito"/>
                          <a:cs typeface="Nunito"/>
                          <a:sym typeface="Nunito"/>
                        </a:rPr>
                        <a:t>Variable</a:t>
                      </a:r>
                      <a:endParaRPr b="1" sz="1200">
                        <a:latin typeface="Nunito"/>
                        <a:ea typeface="Nunito"/>
                        <a:cs typeface="Nunito"/>
                        <a:sym typeface="Nunito"/>
                      </a:endParaRPr>
                    </a:p>
                  </a:txBody>
                  <a:tcPr marT="91425" marB="91425" marR="91425" marL="91425">
                    <a:solidFill>
                      <a:schemeClr val="lt1"/>
                    </a:solidFill>
                  </a:tcPr>
                </a:tc>
                <a:tc>
                  <a:txBody>
                    <a:bodyPr/>
                    <a:lstStyle/>
                    <a:p>
                      <a:pPr indent="0" lvl="0" marL="0" rtl="0" algn="ctr">
                        <a:lnSpc>
                          <a:spcPct val="100000"/>
                        </a:lnSpc>
                        <a:spcBef>
                          <a:spcPts val="0"/>
                        </a:spcBef>
                        <a:spcAft>
                          <a:spcPts val="0"/>
                        </a:spcAft>
                        <a:buNone/>
                      </a:pPr>
                      <a:r>
                        <a:rPr b="1" lang="en" sz="1200">
                          <a:latin typeface="Nunito"/>
                          <a:ea typeface="Nunito"/>
                          <a:cs typeface="Nunito"/>
                          <a:sym typeface="Nunito"/>
                        </a:rPr>
                        <a:t>Data Type</a:t>
                      </a:r>
                      <a:endParaRPr b="1" sz="1200">
                        <a:latin typeface="Nunito"/>
                        <a:ea typeface="Nunito"/>
                        <a:cs typeface="Nunito"/>
                        <a:sym typeface="Nunito"/>
                      </a:endParaRPr>
                    </a:p>
                  </a:txBody>
                  <a:tcPr marT="91425" marB="91425" marR="91425" marL="91425">
                    <a:solidFill>
                      <a:schemeClr val="lt1"/>
                    </a:solidFill>
                  </a:tcPr>
                </a:tc>
                <a:tc>
                  <a:txBody>
                    <a:bodyPr/>
                    <a:lstStyle/>
                    <a:p>
                      <a:pPr indent="0" lvl="0" marL="0" rtl="0" algn="ctr">
                        <a:lnSpc>
                          <a:spcPct val="100000"/>
                        </a:lnSpc>
                        <a:spcBef>
                          <a:spcPts val="0"/>
                        </a:spcBef>
                        <a:spcAft>
                          <a:spcPts val="0"/>
                        </a:spcAft>
                        <a:buNone/>
                      </a:pPr>
                      <a:r>
                        <a:rPr b="1" lang="en" sz="1200">
                          <a:latin typeface="Nunito"/>
                          <a:ea typeface="Nunito"/>
                          <a:cs typeface="Nunito"/>
                          <a:sym typeface="Nunito"/>
                        </a:rPr>
                        <a:t>Description</a:t>
                      </a:r>
                      <a:endParaRPr b="1" sz="1200">
                        <a:latin typeface="Nunito"/>
                        <a:ea typeface="Nunito"/>
                        <a:cs typeface="Nunito"/>
                        <a:sym typeface="Nunito"/>
                      </a:endParaRPr>
                    </a:p>
                  </a:txBody>
                  <a:tcPr marT="91425" marB="91425" marR="91425" marL="91425">
                    <a:solidFill>
                      <a:schemeClr val="lt1"/>
                    </a:solidFill>
                  </a:tcPr>
                </a:tc>
              </a:tr>
              <a:tr h="322800">
                <a:tc>
                  <a:txBody>
                    <a:bodyPr/>
                    <a:lstStyle/>
                    <a:p>
                      <a:pPr indent="0" lvl="0" marL="0" rtl="0" algn="l">
                        <a:lnSpc>
                          <a:spcPct val="100000"/>
                        </a:lnSpc>
                        <a:spcBef>
                          <a:spcPts val="0"/>
                        </a:spcBef>
                        <a:spcAft>
                          <a:spcPts val="0"/>
                        </a:spcAft>
                        <a:buNone/>
                      </a:pPr>
                      <a:r>
                        <a:rPr lang="en" sz="1200">
                          <a:latin typeface="Nunito"/>
                          <a:ea typeface="Nunito"/>
                          <a:cs typeface="Nunito"/>
                          <a:sym typeface="Nunito"/>
                        </a:rPr>
                        <a:t>Date</a:t>
                      </a:r>
                      <a:endParaRPr sz="1200">
                        <a:latin typeface="Nunito"/>
                        <a:ea typeface="Nunito"/>
                        <a:cs typeface="Nunito"/>
                        <a:sym typeface="Nunito"/>
                      </a:endParaRPr>
                    </a:p>
                  </a:txBody>
                  <a:tcPr marT="91425" marB="91425" marR="91425" marL="91425">
                    <a:solidFill>
                      <a:schemeClr val="lt1"/>
                    </a:solidFill>
                  </a:tcPr>
                </a:tc>
                <a:tc>
                  <a:txBody>
                    <a:bodyPr/>
                    <a:lstStyle/>
                    <a:p>
                      <a:pPr indent="0" lvl="0" marL="0" rtl="0" algn="ctr">
                        <a:lnSpc>
                          <a:spcPct val="100000"/>
                        </a:lnSpc>
                        <a:spcBef>
                          <a:spcPts val="0"/>
                        </a:spcBef>
                        <a:spcAft>
                          <a:spcPts val="0"/>
                        </a:spcAft>
                        <a:buNone/>
                      </a:pPr>
                      <a:r>
                        <a:rPr lang="en" sz="1200">
                          <a:latin typeface="Nunito"/>
                          <a:ea typeface="Nunito"/>
                          <a:cs typeface="Nunito"/>
                          <a:sym typeface="Nunito"/>
                        </a:rPr>
                        <a:t>Date</a:t>
                      </a:r>
                      <a:endParaRPr sz="1200">
                        <a:latin typeface="Nunito"/>
                        <a:ea typeface="Nunito"/>
                        <a:cs typeface="Nunito"/>
                        <a:sym typeface="Nunito"/>
                      </a:endParaRPr>
                    </a:p>
                  </a:txBody>
                  <a:tcPr marT="91425" marB="91425" marR="91425" marL="91425">
                    <a:solidFill>
                      <a:schemeClr val="lt1"/>
                    </a:solidFill>
                  </a:tcPr>
                </a:tc>
                <a:tc>
                  <a:txBody>
                    <a:bodyPr/>
                    <a:lstStyle/>
                    <a:p>
                      <a:pPr indent="0" lvl="0" marL="0" rtl="0" algn="ctr">
                        <a:lnSpc>
                          <a:spcPct val="100000"/>
                        </a:lnSpc>
                        <a:spcBef>
                          <a:spcPts val="0"/>
                        </a:spcBef>
                        <a:spcAft>
                          <a:spcPts val="0"/>
                        </a:spcAft>
                        <a:buNone/>
                      </a:pPr>
                      <a:r>
                        <a:rPr lang="en" sz="1200">
                          <a:latin typeface="Nunito"/>
                          <a:ea typeface="Nunito"/>
                          <a:cs typeface="Nunito"/>
                          <a:sym typeface="Nunito"/>
                        </a:rPr>
                        <a:t>From February 15th, 2018 - December 1st, 2022 </a:t>
                      </a:r>
                      <a:endParaRPr sz="1200">
                        <a:latin typeface="Nunito"/>
                        <a:ea typeface="Nunito"/>
                        <a:cs typeface="Nunito"/>
                        <a:sym typeface="Nunito"/>
                      </a:endParaRPr>
                    </a:p>
                  </a:txBody>
                  <a:tcPr marT="91425" marB="91425" marR="91425" marL="91425">
                    <a:solidFill>
                      <a:schemeClr val="lt1"/>
                    </a:solidFill>
                  </a:tcPr>
                </a:tc>
              </a:tr>
              <a:tr h="311150">
                <a:tc>
                  <a:txBody>
                    <a:bodyPr/>
                    <a:lstStyle/>
                    <a:p>
                      <a:pPr indent="0" lvl="0" marL="0" rtl="0" algn="l">
                        <a:lnSpc>
                          <a:spcPct val="100000"/>
                        </a:lnSpc>
                        <a:spcBef>
                          <a:spcPts val="0"/>
                        </a:spcBef>
                        <a:spcAft>
                          <a:spcPts val="0"/>
                        </a:spcAft>
                        <a:buNone/>
                      </a:pPr>
                      <a:r>
                        <a:rPr lang="en" sz="1200">
                          <a:latin typeface="Nunito"/>
                          <a:ea typeface="Nunito"/>
                          <a:cs typeface="Nunito"/>
                          <a:sym typeface="Nunito"/>
                        </a:rPr>
                        <a:t>NVDA close</a:t>
                      </a:r>
                      <a:endParaRPr sz="1200">
                        <a:latin typeface="Nunito"/>
                        <a:ea typeface="Nunito"/>
                        <a:cs typeface="Nunito"/>
                        <a:sym typeface="Nunito"/>
                      </a:endParaRPr>
                    </a:p>
                  </a:txBody>
                  <a:tcPr marT="91425" marB="91425" marR="91425" marL="91425">
                    <a:lnB cap="flat" cmpd="sng" w="9525">
                      <a:solidFill>
                        <a:srgbClr val="9E9E9E"/>
                      </a:solidFill>
                      <a:prstDash val="solid"/>
                      <a:round/>
                      <a:headEnd len="sm" w="sm" type="none"/>
                      <a:tailEnd len="sm" w="sm" type="none"/>
                    </a:lnB>
                    <a:solidFill>
                      <a:schemeClr val="lt1"/>
                    </a:solidFill>
                  </a:tcPr>
                </a:tc>
                <a:tc>
                  <a:txBody>
                    <a:bodyPr/>
                    <a:lstStyle/>
                    <a:p>
                      <a:pPr indent="0" lvl="0" marL="0" rtl="0" algn="ctr">
                        <a:lnSpc>
                          <a:spcPct val="100000"/>
                        </a:lnSpc>
                        <a:spcBef>
                          <a:spcPts val="0"/>
                        </a:spcBef>
                        <a:spcAft>
                          <a:spcPts val="0"/>
                        </a:spcAft>
                        <a:buNone/>
                      </a:pPr>
                      <a:r>
                        <a:rPr lang="en" sz="1200">
                          <a:latin typeface="Nunito"/>
                          <a:ea typeface="Nunito"/>
                          <a:cs typeface="Nunito"/>
                          <a:sym typeface="Nunito"/>
                        </a:rPr>
                        <a:t>Double</a:t>
                      </a:r>
                      <a:endParaRPr sz="1200">
                        <a:latin typeface="Nunito"/>
                        <a:ea typeface="Nunito"/>
                        <a:cs typeface="Nunito"/>
                        <a:sym typeface="Nunito"/>
                      </a:endParaRPr>
                    </a:p>
                  </a:txBody>
                  <a:tcPr marT="91425" marB="91425" marR="91425" marL="91425">
                    <a:lnB cap="flat" cmpd="sng" w="9525">
                      <a:solidFill>
                        <a:srgbClr val="9E9E9E"/>
                      </a:solidFill>
                      <a:prstDash val="solid"/>
                      <a:round/>
                      <a:headEnd len="sm" w="sm" type="none"/>
                      <a:tailEnd len="sm" w="sm" type="none"/>
                    </a:lnB>
                    <a:solidFill>
                      <a:schemeClr val="lt1"/>
                    </a:solidFill>
                  </a:tcPr>
                </a:tc>
                <a:tc>
                  <a:txBody>
                    <a:bodyPr/>
                    <a:lstStyle/>
                    <a:p>
                      <a:pPr indent="0" lvl="0" marL="0" rtl="0" algn="ctr">
                        <a:lnSpc>
                          <a:spcPct val="100000"/>
                        </a:lnSpc>
                        <a:spcBef>
                          <a:spcPts val="0"/>
                        </a:spcBef>
                        <a:spcAft>
                          <a:spcPts val="0"/>
                        </a:spcAft>
                        <a:buNone/>
                      </a:pPr>
                      <a:r>
                        <a:rPr lang="en" sz="1200">
                          <a:latin typeface="Nunito"/>
                          <a:ea typeface="Nunito"/>
                          <a:cs typeface="Nunito"/>
                          <a:sym typeface="Nunito"/>
                        </a:rPr>
                        <a:t>Nvidia stock closing price (USD)</a:t>
                      </a:r>
                      <a:endParaRPr sz="1200">
                        <a:latin typeface="Nunito"/>
                        <a:ea typeface="Nunito"/>
                        <a:cs typeface="Nunito"/>
                        <a:sym typeface="Nunito"/>
                      </a:endParaRPr>
                    </a:p>
                  </a:txBody>
                  <a:tcPr marT="91425" marB="91425" marR="91425" marL="91425">
                    <a:lnB cap="flat" cmpd="sng" w="9525">
                      <a:solidFill>
                        <a:srgbClr val="9E9E9E"/>
                      </a:solidFill>
                      <a:prstDash val="solid"/>
                      <a:round/>
                      <a:headEnd len="sm" w="sm" type="none"/>
                      <a:tailEnd len="sm" w="sm" type="none"/>
                    </a:lnB>
                    <a:solidFill>
                      <a:schemeClr val="lt1"/>
                    </a:solidFill>
                  </a:tcPr>
                </a:tc>
              </a:tr>
              <a:tr h="311150">
                <a:tc>
                  <a:txBody>
                    <a:bodyPr/>
                    <a:lstStyle/>
                    <a:p>
                      <a:pPr indent="0" lvl="0" marL="0" rtl="0" algn="l">
                        <a:lnSpc>
                          <a:spcPct val="100000"/>
                        </a:lnSpc>
                        <a:spcBef>
                          <a:spcPts val="0"/>
                        </a:spcBef>
                        <a:spcAft>
                          <a:spcPts val="0"/>
                        </a:spcAft>
                        <a:buNone/>
                      </a:pPr>
                      <a:r>
                        <a:rPr lang="en" sz="1200">
                          <a:latin typeface="Nunito"/>
                          <a:ea typeface="Nunito"/>
                          <a:cs typeface="Nunito"/>
                          <a:sym typeface="Nunito"/>
                        </a:rPr>
                        <a:t>TSM Close</a:t>
                      </a:r>
                      <a:endParaRPr sz="1200">
                        <a:latin typeface="Nunito"/>
                        <a:ea typeface="Nunito"/>
                        <a:cs typeface="Nunito"/>
                        <a:sym typeface="Nuni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rtl="0" algn="ctr">
                        <a:lnSpc>
                          <a:spcPct val="100000"/>
                        </a:lnSpc>
                        <a:spcBef>
                          <a:spcPts val="0"/>
                        </a:spcBef>
                        <a:spcAft>
                          <a:spcPts val="0"/>
                        </a:spcAft>
                        <a:buNone/>
                      </a:pPr>
                      <a:r>
                        <a:rPr lang="en" sz="1200">
                          <a:latin typeface="Nunito"/>
                          <a:ea typeface="Nunito"/>
                          <a:cs typeface="Nunito"/>
                          <a:sym typeface="Nunito"/>
                        </a:rPr>
                        <a:t>Double</a:t>
                      </a:r>
                      <a:endParaRPr sz="1200">
                        <a:latin typeface="Nunito"/>
                        <a:ea typeface="Nunito"/>
                        <a:cs typeface="Nunito"/>
                        <a:sym typeface="Nuni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rtl="0" algn="ctr">
                        <a:lnSpc>
                          <a:spcPct val="100000"/>
                        </a:lnSpc>
                        <a:spcBef>
                          <a:spcPts val="0"/>
                        </a:spcBef>
                        <a:spcAft>
                          <a:spcPts val="0"/>
                        </a:spcAft>
                        <a:buNone/>
                      </a:pPr>
                      <a:r>
                        <a:rPr lang="en" sz="1200">
                          <a:latin typeface="Nunito"/>
                          <a:ea typeface="Nunito"/>
                          <a:cs typeface="Nunito"/>
                          <a:sym typeface="Nunito"/>
                        </a:rPr>
                        <a:t>Taiwan Semiconductor Manufacturing company stock closing price (USD)</a:t>
                      </a:r>
                      <a:endParaRPr sz="1200">
                        <a:latin typeface="Nunito"/>
                        <a:ea typeface="Nunito"/>
                        <a:cs typeface="Nunito"/>
                        <a:sym typeface="Nuni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r>
            </a:tbl>
          </a:graphicData>
        </a:graphic>
      </p:graphicFrame>
      <p:sp>
        <p:nvSpPr>
          <p:cNvPr id="309" name="Google Shape;309;p17"/>
          <p:cNvSpPr txBox="1"/>
          <p:nvPr/>
        </p:nvSpPr>
        <p:spPr>
          <a:xfrm>
            <a:off x="774775" y="2903100"/>
            <a:ext cx="72789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a:ea typeface="Nunito"/>
                <a:cs typeface="Nunito"/>
                <a:sym typeface="Nunito"/>
              </a:rPr>
              <a:t>We will be predicting the NVDA and TSM stock prices from the </a:t>
            </a:r>
            <a:r>
              <a:rPr lang="en">
                <a:latin typeface="Nunito"/>
                <a:ea typeface="Nunito"/>
                <a:cs typeface="Nunito"/>
                <a:sym typeface="Nunito"/>
              </a:rPr>
              <a:t>Independent</a:t>
            </a:r>
            <a:r>
              <a:rPr lang="en">
                <a:latin typeface="Nunito"/>
                <a:ea typeface="Nunito"/>
                <a:cs typeface="Nunito"/>
                <a:sym typeface="Nunito"/>
              </a:rPr>
              <a:t> </a:t>
            </a:r>
            <a:r>
              <a:rPr lang="en">
                <a:latin typeface="Nunito"/>
                <a:ea typeface="Nunito"/>
                <a:cs typeface="Nunito"/>
                <a:sym typeface="Nunito"/>
              </a:rPr>
              <a:t>variables in the next slide and its Historical price data.</a:t>
            </a:r>
            <a:endParaRPr>
              <a:latin typeface="Nunito"/>
              <a:ea typeface="Nunito"/>
              <a:cs typeface="Nunito"/>
              <a:sym typeface="Nunito"/>
            </a:endParaRPr>
          </a:p>
        </p:txBody>
      </p:sp>
      <p:graphicFrame>
        <p:nvGraphicFramePr>
          <p:cNvPr id="310" name="Google Shape;310;p17"/>
          <p:cNvGraphicFramePr/>
          <p:nvPr/>
        </p:nvGraphicFramePr>
        <p:xfrm>
          <a:off x="448225" y="3676463"/>
          <a:ext cx="3000000" cy="3000000"/>
        </p:xfrm>
        <a:graphic>
          <a:graphicData uri="http://schemas.openxmlformats.org/drawingml/2006/table">
            <a:tbl>
              <a:tblPr>
                <a:noFill/>
                <a:tableStyleId>{2694FB2B-B05C-4E0A-B382-8B34F2BA4302}</a:tableStyleId>
              </a:tblPr>
              <a:tblGrid>
                <a:gridCol w="1674900"/>
                <a:gridCol w="1060225"/>
                <a:gridCol w="5512400"/>
              </a:tblGrid>
              <a:tr h="287125">
                <a:tc>
                  <a:txBody>
                    <a:bodyPr/>
                    <a:lstStyle/>
                    <a:p>
                      <a:pPr indent="0" lvl="0" marL="0" rtl="0" algn="ctr">
                        <a:lnSpc>
                          <a:spcPct val="100000"/>
                        </a:lnSpc>
                        <a:spcBef>
                          <a:spcPts val="0"/>
                        </a:spcBef>
                        <a:spcAft>
                          <a:spcPts val="0"/>
                        </a:spcAft>
                        <a:buNone/>
                      </a:pPr>
                      <a:r>
                        <a:rPr b="1" lang="en" sz="1200">
                          <a:latin typeface="Nunito"/>
                          <a:ea typeface="Nunito"/>
                          <a:cs typeface="Nunito"/>
                          <a:sym typeface="Nunito"/>
                        </a:rPr>
                        <a:t>Variable</a:t>
                      </a:r>
                      <a:endParaRPr b="1" sz="1200">
                        <a:latin typeface="Nunito"/>
                        <a:ea typeface="Nunito"/>
                        <a:cs typeface="Nunito"/>
                        <a:sym typeface="Nunito"/>
                      </a:endParaRPr>
                    </a:p>
                  </a:txBody>
                  <a:tcPr marT="91425" marB="91425" marR="91425" marL="91425">
                    <a:solidFill>
                      <a:schemeClr val="lt1"/>
                    </a:solidFill>
                  </a:tcPr>
                </a:tc>
                <a:tc>
                  <a:txBody>
                    <a:bodyPr/>
                    <a:lstStyle/>
                    <a:p>
                      <a:pPr indent="0" lvl="0" marL="0" rtl="0" algn="ctr">
                        <a:lnSpc>
                          <a:spcPct val="100000"/>
                        </a:lnSpc>
                        <a:spcBef>
                          <a:spcPts val="0"/>
                        </a:spcBef>
                        <a:spcAft>
                          <a:spcPts val="0"/>
                        </a:spcAft>
                        <a:buNone/>
                      </a:pPr>
                      <a:r>
                        <a:rPr b="1" lang="en" sz="1200">
                          <a:latin typeface="Nunito"/>
                          <a:ea typeface="Nunito"/>
                          <a:cs typeface="Nunito"/>
                          <a:sym typeface="Nunito"/>
                        </a:rPr>
                        <a:t>Data Type</a:t>
                      </a:r>
                      <a:endParaRPr b="1" sz="1200">
                        <a:latin typeface="Nunito"/>
                        <a:ea typeface="Nunito"/>
                        <a:cs typeface="Nunito"/>
                        <a:sym typeface="Nunito"/>
                      </a:endParaRPr>
                    </a:p>
                  </a:txBody>
                  <a:tcPr marT="91425" marB="91425" marR="91425" marL="91425">
                    <a:solidFill>
                      <a:schemeClr val="lt1"/>
                    </a:solidFill>
                  </a:tcPr>
                </a:tc>
                <a:tc>
                  <a:txBody>
                    <a:bodyPr/>
                    <a:lstStyle/>
                    <a:p>
                      <a:pPr indent="0" lvl="0" marL="0" rtl="0" algn="ctr">
                        <a:lnSpc>
                          <a:spcPct val="100000"/>
                        </a:lnSpc>
                        <a:spcBef>
                          <a:spcPts val="0"/>
                        </a:spcBef>
                        <a:spcAft>
                          <a:spcPts val="0"/>
                        </a:spcAft>
                        <a:buNone/>
                      </a:pPr>
                      <a:r>
                        <a:rPr b="1" lang="en" sz="1200">
                          <a:latin typeface="Nunito"/>
                          <a:ea typeface="Nunito"/>
                          <a:cs typeface="Nunito"/>
                          <a:sym typeface="Nunito"/>
                        </a:rPr>
                        <a:t>Description</a:t>
                      </a:r>
                      <a:endParaRPr b="1" sz="1200">
                        <a:latin typeface="Nunito"/>
                        <a:ea typeface="Nunito"/>
                        <a:cs typeface="Nunito"/>
                        <a:sym typeface="Nunito"/>
                      </a:endParaRPr>
                    </a:p>
                  </a:txBody>
                  <a:tcPr marT="91425" marB="91425" marR="91425" marL="91425">
                    <a:solidFill>
                      <a:schemeClr val="lt1"/>
                    </a:solidFill>
                  </a:tcPr>
                </a:tc>
              </a:tr>
              <a:tr h="322800">
                <a:tc>
                  <a:txBody>
                    <a:bodyPr/>
                    <a:lstStyle/>
                    <a:p>
                      <a:pPr indent="0" lvl="0" marL="0" rtl="0" algn="ctr">
                        <a:lnSpc>
                          <a:spcPct val="100000"/>
                        </a:lnSpc>
                        <a:spcBef>
                          <a:spcPts val="0"/>
                        </a:spcBef>
                        <a:spcAft>
                          <a:spcPts val="0"/>
                        </a:spcAft>
                        <a:buNone/>
                      </a:pPr>
                      <a:r>
                        <a:rPr lang="en" sz="1200">
                          <a:latin typeface="Nunito"/>
                          <a:ea typeface="Nunito"/>
                          <a:cs typeface="Nunito"/>
                          <a:sym typeface="Nunito"/>
                        </a:rPr>
                        <a:t>Status</a:t>
                      </a:r>
                      <a:endParaRPr sz="1200">
                        <a:latin typeface="Nunito"/>
                        <a:ea typeface="Nunito"/>
                        <a:cs typeface="Nunito"/>
                        <a:sym typeface="Nunito"/>
                      </a:endParaRPr>
                    </a:p>
                  </a:txBody>
                  <a:tcPr marT="91425" marB="91425" marR="91425" marL="91425">
                    <a:solidFill>
                      <a:schemeClr val="lt1"/>
                    </a:solidFill>
                  </a:tcPr>
                </a:tc>
                <a:tc>
                  <a:txBody>
                    <a:bodyPr/>
                    <a:lstStyle/>
                    <a:p>
                      <a:pPr indent="0" lvl="0" marL="0" rtl="0" algn="ctr">
                        <a:lnSpc>
                          <a:spcPct val="100000"/>
                        </a:lnSpc>
                        <a:spcBef>
                          <a:spcPts val="0"/>
                        </a:spcBef>
                        <a:spcAft>
                          <a:spcPts val="0"/>
                        </a:spcAft>
                        <a:buNone/>
                      </a:pPr>
                      <a:r>
                        <a:rPr lang="en" sz="1200">
                          <a:latin typeface="Nunito"/>
                          <a:ea typeface="Nunito"/>
                          <a:cs typeface="Nunito"/>
                          <a:sym typeface="Nunito"/>
                        </a:rPr>
                        <a:t>Int (-1,0,1)</a:t>
                      </a:r>
                      <a:endParaRPr sz="1200">
                        <a:latin typeface="Nunito"/>
                        <a:ea typeface="Nunito"/>
                        <a:cs typeface="Nunito"/>
                        <a:sym typeface="Nunito"/>
                      </a:endParaRPr>
                    </a:p>
                  </a:txBody>
                  <a:tcPr marT="91425" marB="91425" marR="91425" marL="91425">
                    <a:solidFill>
                      <a:schemeClr val="lt1"/>
                    </a:solidFill>
                  </a:tcPr>
                </a:tc>
                <a:tc>
                  <a:txBody>
                    <a:bodyPr/>
                    <a:lstStyle/>
                    <a:p>
                      <a:pPr indent="0" lvl="0" marL="0" rtl="0" algn="ctr">
                        <a:lnSpc>
                          <a:spcPct val="100000"/>
                        </a:lnSpc>
                        <a:spcBef>
                          <a:spcPts val="0"/>
                        </a:spcBef>
                        <a:spcAft>
                          <a:spcPts val="0"/>
                        </a:spcAft>
                        <a:buNone/>
                      </a:pPr>
                      <a:r>
                        <a:rPr lang="en" sz="1200">
                          <a:latin typeface="Nunito"/>
                          <a:ea typeface="Nunito"/>
                          <a:cs typeface="Nunito"/>
                          <a:sym typeface="Nunito"/>
                        </a:rPr>
                        <a:t>Whether the stock is gonna go up, stay the same, or go down</a:t>
                      </a:r>
                      <a:endParaRPr sz="1200">
                        <a:latin typeface="Nunito"/>
                        <a:ea typeface="Nunito"/>
                        <a:cs typeface="Nunito"/>
                        <a:sym typeface="Nunito"/>
                      </a:endParaRPr>
                    </a:p>
                  </a:txBody>
                  <a:tcPr marT="91425" marB="91425" marR="91425" marL="91425">
                    <a:solidFill>
                      <a:schemeClr val="lt1"/>
                    </a:solidFill>
                  </a:tcPr>
                </a:tc>
              </a:tr>
            </a:tbl>
          </a:graphicData>
        </a:graphic>
      </p:graphicFrame>
      <p:pic>
        <p:nvPicPr>
          <p:cNvPr id="311" name="Google Shape;311;p17"/>
          <p:cNvPicPr preferRelativeResize="0"/>
          <p:nvPr/>
        </p:nvPicPr>
        <p:blipFill rotWithShape="1">
          <a:blip r:embed="rId3">
            <a:alphaModFix/>
          </a:blip>
          <a:srcRect b="3740" l="0" r="0" t="-3740"/>
          <a:stretch/>
        </p:blipFill>
        <p:spPr>
          <a:xfrm>
            <a:off x="6763145" y="0"/>
            <a:ext cx="1290525" cy="12905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18"/>
          <p:cNvSpPr txBox="1"/>
          <p:nvPr>
            <p:ph type="title"/>
          </p:nvPr>
        </p:nvSpPr>
        <p:spPr>
          <a:xfrm>
            <a:off x="1051850" y="0"/>
            <a:ext cx="7352400" cy="73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Independent Variable Descriptions (X)</a:t>
            </a:r>
            <a:endParaRPr/>
          </a:p>
        </p:txBody>
      </p:sp>
      <p:graphicFrame>
        <p:nvGraphicFramePr>
          <p:cNvPr id="317" name="Google Shape;317;p18"/>
          <p:cNvGraphicFramePr/>
          <p:nvPr/>
        </p:nvGraphicFramePr>
        <p:xfrm>
          <a:off x="448225" y="591400"/>
          <a:ext cx="3000000" cy="3000000"/>
        </p:xfrm>
        <a:graphic>
          <a:graphicData uri="http://schemas.openxmlformats.org/drawingml/2006/table">
            <a:tbl>
              <a:tblPr>
                <a:noFill/>
                <a:tableStyleId>{2694FB2B-B05C-4E0A-B382-8B34F2BA4302}</a:tableStyleId>
              </a:tblPr>
              <a:tblGrid>
                <a:gridCol w="1674900"/>
                <a:gridCol w="1060225"/>
                <a:gridCol w="5512400"/>
              </a:tblGrid>
              <a:tr h="287125">
                <a:tc>
                  <a:txBody>
                    <a:bodyPr/>
                    <a:lstStyle/>
                    <a:p>
                      <a:pPr indent="0" lvl="0" marL="0" rtl="0" algn="ctr">
                        <a:lnSpc>
                          <a:spcPct val="100000"/>
                        </a:lnSpc>
                        <a:spcBef>
                          <a:spcPts val="0"/>
                        </a:spcBef>
                        <a:spcAft>
                          <a:spcPts val="0"/>
                        </a:spcAft>
                        <a:buNone/>
                      </a:pPr>
                      <a:r>
                        <a:rPr b="1" lang="en" sz="1200">
                          <a:latin typeface="Nunito"/>
                          <a:ea typeface="Nunito"/>
                          <a:cs typeface="Nunito"/>
                          <a:sym typeface="Nunito"/>
                        </a:rPr>
                        <a:t>Variable</a:t>
                      </a:r>
                      <a:endParaRPr b="1" sz="1200">
                        <a:latin typeface="Nunito"/>
                        <a:ea typeface="Nunito"/>
                        <a:cs typeface="Nunito"/>
                        <a:sym typeface="Nunito"/>
                      </a:endParaRPr>
                    </a:p>
                  </a:txBody>
                  <a:tcPr marT="91425" marB="91425" marR="91425" marL="91425">
                    <a:solidFill>
                      <a:schemeClr val="lt1"/>
                    </a:solidFill>
                  </a:tcPr>
                </a:tc>
                <a:tc>
                  <a:txBody>
                    <a:bodyPr/>
                    <a:lstStyle/>
                    <a:p>
                      <a:pPr indent="0" lvl="0" marL="0" rtl="0" algn="ctr">
                        <a:lnSpc>
                          <a:spcPct val="100000"/>
                        </a:lnSpc>
                        <a:spcBef>
                          <a:spcPts val="0"/>
                        </a:spcBef>
                        <a:spcAft>
                          <a:spcPts val="0"/>
                        </a:spcAft>
                        <a:buNone/>
                      </a:pPr>
                      <a:r>
                        <a:rPr b="1" lang="en" sz="1200">
                          <a:latin typeface="Nunito"/>
                          <a:ea typeface="Nunito"/>
                          <a:cs typeface="Nunito"/>
                          <a:sym typeface="Nunito"/>
                        </a:rPr>
                        <a:t>Data Type</a:t>
                      </a:r>
                      <a:endParaRPr b="1" sz="1200">
                        <a:latin typeface="Nunito"/>
                        <a:ea typeface="Nunito"/>
                        <a:cs typeface="Nunito"/>
                        <a:sym typeface="Nunito"/>
                      </a:endParaRPr>
                    </a:p>
                  </a:txBody>
                  <a:tcPr marT="91425" marB="91425" marR="91425" marL="91425">
                    <a:solidFill>
                      <a:schemeClr val="lt1"/>
                    </a:solidFill>
                  </a:tcPr>
                </a:tc>
                <a:tc>
                  <a:txBody>
                    <a:bodyPr/>
                    <a:lstStyle/>
                    <a:p>
                      <a:pPr indent="0" lvl="0" marL="0" rtl="0" algn="ctr">
                        <a:lnSpc>
                          <a:spcPct val="100000"/>
                        </a:lnSpc>
                        <a:spcBef>
                          <a:spcPts val="0"/>
                        </a:spcBef>
                        <a:spcAft>
                          <a:spcPts val="0"/>
                        </a:spcAft>
                        <a:buNone/>
                      </a:pPr>
                      <a:r>
                        <a:rPr b="1" lang="en" sz="1200">
                          <a:latin typeface="Nunito"/>
                          <a:ea typeface="Nunito"/>
                          <a:cs typeface="Nunito"/>
                          <a:sym typeface="Nunito"/>
                        </a:rPr>
                        <a:t>Description</a:t>
                      </a:r>
                      <a:endParaRPr b="1" sz="1200">
                        <a:latin typeface="Nunito"/>
                        <a:ea typeface="Nunito"/>
                        <a:cs typeface="Nunito"/>
                        <a:sym typeface="Nunito"/>
                      </a:endParaRPr>
                    </a:p>
                  </a:txBody>
                  <a:tcPr marT="91425" marB="91425" marR="91425" marL="91425">
                    <a:solidFill>
                      <a:schemeClr val="lt1"/>
                    </a:solidFill>
                  </a:tcPr>
                </a:tc>
              </a:tr>
              <a:tr h="322800">
                <a:tc>
                  <a:txBody>
                    <a:bodyPr/>
                    <a:lstStyle/>
                    <a:p>
                      <a:pPr indent="0" lvl="0" marL="0" rtl="0" algn="ctr">
                        <a:lnSpc>
                          <a:spcPct val="100000"/>
                        </a:lnSpc>
                        <a:spcBef>
                          <a:spcPts val="0"/>
                        </a:spcBef>
                        <a:spcAft>
                          <a:spcPts val="0"/>
                        </a:spcAft>
                        <a:buNone/>
                      </a:pPr>
                      <a:r>
                        <a:rPr lang="en" sz="1200">
                          <a:latin typeface="Nunito"/>
                          <a:ea typeface="Nunito"/>
                          <a:cs typeface="Nunito"/>
                          <a:sym typeface="Nunito"/>
                        </a:rPr>
                        <a:t>Date</a:t>
                      </a:r>
                      <a:endParaRPr sz="1200">
                        <a:latin typeface="Nunito"/>
                        <a:ea typeface="Nunito"/>
                        <a:cs typeface="Nunito"/>
                        <a:sym typeface="Nunito"/>
                      </a:endParaRPr>
                    </a:p>
                  </a:txBody>
                  <a:tcPr marT="91425" marB="91425" marR="91425" marL="91425">
                    <a:solidFill>
                      <a:schemeClr val="lt1"/>
                    </a:solidFill>
                  </a:tcPr>
                </a:tc>
                <a:tc>
                  <a:txBody>
                    <a:bodyPr/>
                    <a:lstStyle/>
                    <a:p>
                      <a:pPr indent="0" lvl="0" marL="0" rtl="0" algn="ctr">
                        <a:lnSpc>
                          <a:spcPct val="100000"/>
                        </a:lnSpc>
                        <a:spcBef>
                          <a:spcPts val="0"/>
                        </a:spcBef>
                        <a:spcAft>
                          <a:spcPts val="0"/>
                        </a:spcAft>
                        <a:buNone/>
                      </a:pPr>
                      <a:r>
                        <a:rPr lang="en" sz="1200">
                          <a:latin typeface="Nunito"/>
                          <a:ea typeface="Nunito"/>
                          <a:cs typeface="Nunito"/>
                          <a:sym typeface="Nunito"/>
                        </a:rPr>
                        <a:t>Date</a:t>
                      </a:r>
                      <a:endParaRPr sz="1200">
                        <a:latin typeface="Nunito"/>
                        <a:ea typeface="Nunito"/>
                        <a:cs typeface="Nunito"/>
                        <a:sym typeface="Nunito"/>
                      </a:endParaRPr>
                    </a:p>
                  </a:txBody>
                  <a:tcPr marT="91425" marB="91425" marR="91425" marL="91425">
                    <a:solidFill>
                      <a:schemeClr val="lt1"/>
                    </a:solidFill>
                  </a:tcPr>
                </a:tc>
                <a:tc>
                  <a:txBody>
                    <a:bodyPr/>
                    <a:lstStyle/>
                    <a:p>
                      <a:pPr indent="0" lvl="0" marL="0" rtl="0" algn="ctr">
                        <a:lnSpc>
                          <a:spcPct val="100000"/>
                        </a:lnSpc>
                        <a:spcBef>
                          <a:spcPts val="0"/>
                        </a:spcBef>
                        <a:spcAft>
                          <a:spcPts val="0"/>
                        </a:spcAft>
                        <a:buNone/>
                      </a:pPr>
                      <a:r>
                        <a:rPr lang="en" sz="1200">
                          <a:latin typeface="Nunito"/>
                          <a:ea typeface="Nunito"/>
                          <a:cs typeface="Nunito"/>
                          <a:sym typeface="Nunito"/>
                        </a:rPr>
                        <a:t>From February 15th, 2018 - December 1st, 2022 </a:t>
                      </a:r>
                      <a:endParaRPr sz="1200">
                        <a:latin typeface="Nunito"/>
                        <a:ea typeface="Nunito"/>
                        <a:cs typeface="Nunito"/>
                        <a:sym typeface="Nunito"/>
                      </a:endParaRPr>
                    </a:p>
                  </a:txBody>
                  <a:tcPr marT="91425" marB="91425" marR="91425" marL="91425">
                    <a:solidFill>
                      <a:schemeClr val="lt1"/>
                    </a:solidFill>
                  </a:tcPr>
                </a:tc>
              </a:tr>
              <a:tr h="293675">
                <a:tc>
                  <a:txBody>
                    <a:bodyPr/>
                    <a:lstStyle/>
                    <a:p>
                      <a:pPr indent="0" lvl="0" marL="0" rtl="0" algn="ctr">
                        <a:lnSpc>
                          <a:spcPct val="100000"/>
                        </a:lnSpc>
                        <a:spcBef>
                          <a:spcPts val="0"/>
                        </a:spcBef>
                        <a:spcAft>
                          <a:spcPts val="0"/>
                        </a:spcAft>
                        <a:buNone/>
                      </a:pPr>
                      <a:r>
                        <a:rPr lang="en" sz="1200">
                          <a:latin typeface="Nunito"/>
                          <a:ea typeface="Nunito"/>
                          <a:cs typeface="Nunito"/>
                          <a:sym typeface="Nunito"/>
                        </a:rPr>
                        <a:t>Biden</a:t>
                      </a:r>
                      <a:endParaRPr sz="1200">
                        <a:latin typeface="Nunito"/>
                        <a:ea typeface="Nunito"/>
                        <a:cs typeface="Nunito"/>
                        <a:sym typeface="Nunito"/>
                      </a:endParaRPr>
                    </a:p>
                  </a:txBody>
                  <a:tcPr marT="91425" marB="91425" marR="91425" marL="91425">
                    <a:solidFill>
                      <a:schemeClr val="lt1"/>
                    </a:solidFill>
                  </a:tcPr>
                </a:tc>
                <a:tc>
                  <a:txBody>
                    <a:bodyPr/>
                    <a:lstStyle/>
                    <a:p>
                      <a:pPr indent="0" lvl="0" marL="0" rtl="0" algn="ctr">
                        <a:lnSpc>
                          <a:spcPct val="100000"/>
                        </a:lnSpc>
                        <a:spcBef>
                          <a:spcPts val="0"/>
                        </a:spcBef>
                        <a:spcAft>
                          <a:spcPts val="0"/>
                        </a:spcAft>
                        <a:buNone/>
                      </a:pPr>
                      <a:r>
                        <a:rPr lang="en" sz="1200">
                          <a:latin typeface="Nunito"/>
                          <a:ea typeface="Nunito"/>
                          <a:cs typeface="Nunito"/>
                          <a:sym typeface="Nunito"/>
                        </a:rPr>
                        <a:t>Int (Binary)</a:t>
                      </a:r>
                      <a:endParaRPr sz="1200">
                        <a:latin typeface="Nunito"/>
                        <a:ea typeface="Nunito"/>
                        <a:cs typeface="Nunito"/>
                        <a:sym typeface="Nunito"/>
                      </a:endParaRPr>
                    </a:p>
                  </a:txBody>
                  <a:tcPr marT="91425" marB="91425" marR="91425" marL="91425">
                    <a:solidFill>
                      <a:schemeClr val="lt1"/>
                    </a:solidFill>
                  </a:tcPr>
                </a:tc>
                <a:tc>
                  <a:txBody>
                    <a:bodyPr/>
                    <a:lstStyle/>
                    <a:p>
                      <a:pPr indent="0" lvl="0" marL="0" rtl="0" algn="ctr">
                        <a:lnSpc>
                          <a:spcPct val="100000"/>
                        </a:lnSpc>
                        <a:spcBef>
                          <a:spcPts val="0"/>
                        </a:spcBef>
                        <a:spcAft>
                          <a:spcPts val="0"/>
                        </a:spcAft>
                        <a:buNone/>
                      </a:pPr>
                      <a:r>
                        <a:rPr lang="en" sz="1200">
                          <a:latin typeface="Nunito"/>
                          <a:ea typeface="Nunito"/>
                          <a:cs typeface="Nunito"/>
                          <a:sym typeface="Nunito"/>
                        </a:rPr>
                        <a:t>1 if Biden is the president of the United States</a:t>
                      </a:r>
                      <a:endParaRPr sz="1200">
                        <a:latin typeface="Nunito"/>
                        <a:ea typeface="Nunito"/>
                        <a:cs typeface="Nunito"/>
                        <a:sym typeface="Nunito"/>
                      </a:endParaRPr>
                    </a:p>
                  </a:txBody>
                  <a:tcPr marT="91425" marB="91425" marR="91425" marL="91425">
                    <a:solidFill>
                      <a:schemeClr val="lt1"/>
                    </a:solidFill>
                  </a:tcPr>
                </a:tc>
              </a:tr>
              <a:tr h="312850">
                <a:tc>
                  <a:txBody>
                    <a:bodyPr/>
                    <a:lstStyle/>
                    <a:p>
                      <a:pPr indent="0" lvl="0" marL="0" rtl="0" algn="ctr">
                        <a:lnSpc>
                          <a:spcPct val="100000"/>
                        </a:lnSpc>
                        <a:spcBef>
                          <a:spcPts val="0"/>
                        </a:spcBef>
                        <a:spcAft>
                          <a:spcPts val="0"/>
                        </a:spcAft>
                        <a:buNone/>
                      </a:pPr>
                      <a:r>
                        <a:rPr lang="en" sz="1200">
                          <a:latin typeface="Nunito"/>
                          <a:ea typeface="Nunito"/>
                          <a:cs typeface="Nunito"/>
                          <a:sym typeface="Nunito"/>
                        </a:rPr>
                        <a:t>Covid (no Vax)</a:t>
                      </a:r>
                      <a:endParaRPr sz="1200">
                        <a:latin typeface="Nunito"/>
                        <a:ea typeface="Nunito"/>
                        <a:cs typeface="Nunito"/>
                        <a:sym typeface="Nunito"/>
                      </a:endParaRPr>
                    </a:p>
                  </a:txBody>
                  <a:tcPr marT="91425" marB="91425" marR="91425" marL="91425">
                    <a:solidFill>
                      <a:schemeClr val="lt1"/>
                    </a:solidFill>
                  </a:tcPr>
                </a:tc>
                <a:tc>
                  <a:txBody>
                    <a:bodyPr/>
                    <a:lstStyle/>
                    <a:p>
                      <a:pPr indent="0" lvl="0" marL="0" rtl="0" algn="ctr">
                        <a:lnSpc>
                          <a:spcPct val="100000"/>
                        </a:lnSpc>
                        <a:spcBef>
                          <a:spcPts val="0"/>
                        </a:spcBef>
                        <a:spcAft>
                          <a:spcPts val="0"/>
                        </a:spcAft>
                        <a:buNone/>
                      </a:pPr>
                      <a:r>
                        <a:rPr lang="en" sz="1200">
                          <a:latin typeface="Nunito"/>
                          <a:ea typeface="Nunito"/>
                          <a:cs typeface="Nunito"/>
                          <a:sym typeface="Nunito"/>
                        </a:rPr>
                        <a:t>Int (Binary)</a:t>
                      </a:r>
                      <a:endParaRPr sz="1200">
                        <a:latin typeface="Nunito"/>
                        <a:ea typeface="Nunito"/>
                        <a:cs typeface="Nunito"/>
                        <a:sym typeface="Nunito"/>
                      </a:endParaRPr>
                    </a:p>
                  </a:txBody>
                  <a:tcPr marT="91425" marB="91425" marR="91425" marL="91425">
                    <a:solidFill>
                      <a:schemeClr val="lt1"/>
                    </a:solidFill>
                  </a:tcPr>
                </a:tc>
                <a:tc>
                  <a:txBody>
                    <a:bodyPr/>
                    <a:lstStyle/>
                    <a:p>
                      <a:pPr indent="0" lvl="0" marL="0" rtl="0" algn="ctr">
                        <a:lnSpc>
                          <a:spcPct val="100000"/>
                        </a:lnSpc>
                        <a:spcBef>
                          <a:spcPts val="0"/>
                        </a:spcBef>
                        <a:spcAft>
                          <a:spcPts val="0"/>
                        </a:spcAft>
                        <a:buNone/>
                      </a:pPr>
                      <a:r>
                        <a:rPr lang="en" sz="1200">
                          <a:latin typeface="Nunito"/>
                          <a:ea typeface="Nunito"/>
                          <a:cs typeface="Nunito"/>
                          <a:sym typeface="Nunito"/>
                        </a:rPr>
                        <a:t>1 if Covid has been declared a national emergency and there is no vaccine yet</a:t>
                      </a:r>
                      <a:endParaRPr sz="1200">
                        <a:latin typeface="Nunito"/>
                        <a:ea typeface="Nunito"/>
                        <a:cs typeface="Nunito"/>
                        <a:sym typeface="Nunito"/>
                      </a:endParaRPr>
                    </a:p>
                  </a:txBody>
                  <a:tcPr marT="91425" marB="91425" marR="91425" marL="91425">
                    <a:solidFill>
                      <a:schemeClr val="lt1"/>
                    </a:solidFill>
                  </a:tcPr>
                </a:tc>
              </a:tr>
              <a:tr h="250025">
                <a:tc>
                  <a:txBody>
                    <a:bodyPr/>
                    <a:lstStyle/>
                    <a:p>
                      <a:pPr indent="0" lvl="0" marL="0" rtl="0" algn="ctr">
                        <a:lnSpc>
                          <a:spcPct val="100000"/>
                        </a:lnSpc>
                        <a:spcBef>
                          <a:spcPts val="0"/>
                        </a:spcBef>
                        <a:spcAft>
                          <a:spcPts val="0"/>
                        </a:spcAft>
                        <a:buNone/>
                      </a:pPr>
                      <a:r>
                        <a:rPr lang="en" sz="1200">
                          <a:latin typeface="Nunito"/>
                          <a:ea typeface="Nunito"/>
                          <a:cs typeface="Nunito"/>
                          <a:sym typeface="Nunito"/>
                        </a:rPr>
                        <a:t>First Vax</a:t>
                      </a:r>
                      <a:endParaRPr sz="1200">
                        <a:latin typeface="Nunito"/>
                        <a:ea typeface="Nunito"/>
                        <a:cs typeface="Nunito"/>
                        <a:sym typeface="Nunito"/>
                      </a:endParaRPr>
                    </a:p>
                  </a:txBody>
                  <a:tcPr marT="91425" marB="91425" marR="91425" marL="91425">
                    <a:solidFill>
                      <a:schemeClr val="lt1"/>
                    </a:solidFill>
                  </a:tcPr>
                </a:tc>
                <a:tc>
                  <a:txBody>
                    <a:bodyPr/>
                    <a:lstStyle/>
                    <a:p>
                      <a:pPr indent="0" lvl="0" marL="0" rtl="0" algn="ctr">
                        <a:lnSpc>
                          <a:spcPct val="100000"/>
                        </a:lnSpc>
                        <a:spcBef>
                          <a:spcPts val="0"/>
                        </a:spcBef>
                        <a:spcAft>
                          <a:spcPts val="0"/>
                        </a:spcAft>
                        <a:buNone/>
                      </a:pPr>
                      <a:r>
                        <a:rPr lang="en" sz="1200">
                          <a:latin typeface="Nunito"/>
                          <a:ea typeface="Nunito"/>
                          <a:cs typeface="Nunito"/>
                          <a:sym typeface="Nunito"/>
                        </a:rPr>
                        <a:t>Int (Binary)</a:t>
                      </a:r>
                      <a:endParaRPr sz="1200">
                        <a:latin typeface="Nunito"/>
                        <a:ea typeface="Nunito"/>
                        <a:cs typeface="Nunito"/>
                        <a:sym typeface="Nunito"/>
                      </a:endParaRPr>
                    </a:p>
                  </a:txBody>
                  <a:tcPr marT="91425" marB="91425" marR="91425" marL="91425">
                    <a:solidFill>
                      <a:schemeClr val="lt1"/>
                    </a:solidFill>
                  </a:tcPr>
                </a:tc>
                <a:tc>
                  <a:txBody>
                    <a:bodyPr/>
                    <a:lstStyle/>
                    <a:p>
                      <a:pPr indent="0" lvl="0" marL="0" rtl="0" algn="ctr">
                        <a:lnSpc>
                          <a:spcPct val="100000"/>
                        </a:lnSpc>
                        <a:spcBef>
                          <a:spcPts val="0"/>
                        </a:spcBef>
                        <a:spcAft>
                          <a:spcPts val="0"/>
                        </a:spcAft>
                        <a:buNone/>
                      </a:pPr>
                      <a:r>
                        <a:rPr lang="en" sz="1200">
                          <a:latin typeface="Nunito"/>
                          <a:ea typeface="Nunito"/>
                          <a:cs typeface="Nunito"/>
                          <a:sym typeface="Nunito"/>
                        </a:rPr>
                        <a:t>1 if the first covid vaccine has been deployed and there is not a booster yet</a:t>
                      </a:r>
                      <a:endParaRPr sz="1200">
                        <a:latin typeface="Nunito"/>
                        <a:ea typeface="Nunito"/>
                        <a:cs typeface="Nunito"/>
                        <a:sym typeface="Nunito"/>
                      </a:endParaRPr>
                    </a:p>
                  </a:txBody>
                  <a:tcPr marT="91425" marB="91425" marR="91425" marL="91425">
                    <a:solidFill>
                      <a:schemeClr val="lt1"/>
                    </a:solidFill>
                  </a:tcPr>
                </a:tc>
              </a:tr>
              <a:tr h="293675">
                <a:tc>
                  <a:txBody>
                    <a:bodyPr/>
                    <a:lstStyle/>
                    <a:p>
                      <a:pPr indent="0" lvl="0" marL="0" rtl="0" algn="ctr">
                        <a:lnSpc>
                          <a:spcPct val="100000"/>
                        </a:lnSpc>
                        <a:spcBef>
                          <a:spcPts val="0"/>
                        </a:spcBef>
                        <a:spcAft>
                          <a:spcPts val="0"/>
                        </a:spcAft>
                        <a:buNone/>
                      </a:pPr>
                      <a:r>
                        <a:rPr lang="en" sz="1200">
                          <a:latin typeface="Nunito"/>
                          <a:ea typeface="Nunito"/>
                          <a:cs typeface="Nunito"/>
                          <a:sym typeface="Nunito"/>
                        </a:rPr>
                        <a:t>Booster</a:t>
                      </a:r>
                      <a:endParaRPr sz="1200">
                        <a:latin typeface="Nunito"/>
                        <a:ea typeface="Nunito"/>
                        <a:cs typeface="Nunito"/>
                        <a:sym typeface="Nunito"/>
                      </a:endParaRPr>
                    </a:p>
                  </a:txBody>
                  <a:tcPr marT="91425" marB="91425" marR="91425" marL="91425">
                    <a:solidFill>
                      <a:schemeClr val="lt1"/>
                    </a:solidFill>
                  </a:tcPr>
                </a:tc>
                <a:tc>
                  <a:txBody>
                    <a:bodyPr/>
                    <a:lstStyle/>
                    <a:p>
                      <a:pPr indent="0" lvl="0" marL="0" rtl="0" algn="ctr">
                        <a:lnSpc>
                          <a:spcPct val="100000"/>
                        </a:lnSpc>
                        <a:spcBef>
                          <a:spcPts val="0"/>
                        </a:spcBef>
                        <a:spcAft>
                          <a:spcPts val="0"/>
                        </a:spcAft>
                        <a:buNone/>
                      </a:pPr>
                      <a:r>
                        <a:rPr lang="en" sz="1200">
                          <a:latin typeface="Nunito"/>
                          <a:ea typeface="Nunito"/>
                          <a:cs typeface="Nunito"/>
                          <a:sym typeface="Nunito"/>
                        </a:rPr>
                        <a:t>Int (Binary)</a:t>
                      </a:r>
                      <a:endParaRPr sz="1200">
                        <a:latin typeface="Nunito"/>
                        <a:ea typeface="Nunito"/>
                        <a:cs typeface="Nunito"/>
                        <a:sym typeface="Nunito"/>
                      </a:endParaRPr>
                    </a:p>
                  </a:txBody>
                  <a:tcPr marT="91425" marB="91425" marR="91425" marL="91425">
                    <a:solidFill>
                      <a:schemeClr val="lt1"/>
                    </a:solidFill>
                  </a:tcPr>
                </a:tc>
                <a:tc>
                  <a:txBody>
                    <a:bodyPr/>
                    <a:lstStyle/>
                    <a:p>
                      <a:pPr indent="0" lvl="0" marL="0" rtl="0" algn="ctr">
                        <a:lnSpc>
                          <a:spcPct val="100000"/>
                        </a:lnSpc>
                        <a:spcBef>
                          <a:spcPts val="0"/>
                        </a:spcBef>
                        <a:spcAft>
                          <a:spcPts val="0"/>
                        </a:spcAft>
                        <a:buNone/>
                      </a:pPr>
                      <a:r>
                        <a:rPr lang="en" sz="1200">
                          <a:latin typeface="Nunito"/>
                          <a:ea typeface="Nunito"/>
                          <a:cs typeface="Nunito"/>
                          <a:sym typeface="Nunito"/>
                        </a:rPr>
                        <a:t>1 from the time of the booster to two months after</a:t>
                      </a:r>
                      <a:endParaRPr sz="1200">
                        <a:latin typeface="Nunito"/>
                        <a:ea typeface="Nunito"/>
                        <a:cs typeface="Nunito"/>
                        <a:sym typeface="Nunito"/>
                      </a:endParaRPr>
                    </a:p>
                  </a:txBody>
                  <a:tcPr marT="91425" marB="91425" marR="91425" marL="91425">
                    <a:solidFill>
                      <a:schemeClr val="lt1"/>
                    </a:solidFill>
                  </a:tcPr>
                </a:tc>
              </a:tr>
              <a:tr h="311125">
                <a:tc>
                  <a:txBody>
                    <a:bodyPr/>
                    <a:lstStyle/>
                    <a:p>
                      <a:pPr indent="0" lvl="0" marL="0" rtl="0" algn="ctr">
                        <a:lnSpc>
                          <a:spcPct val="100000"/>
                        </a:lnSpc>
                        <a:spcBef>
                          <a:spcPts val="0"/>
                        </a:spcBef>
                        <a:spcAft>
                          <a:spcPts val="0"/>
                        </a:spcAft>
                        <a:buNone/>
                      </a:pPr>
                      <a:r>
                        <a:rPr lang="en" sz="1200">
                          <a:latin typeface="Nunito"/>
                          <a:ea typeface="Nunito"/>
                          <a:cs typeface="Nunito"/>
                          <a:sym typeface="Nunito"/>
                        </a:rPr>
                        <a:t>Ukraine</a:t>
                      </a:r>
                      <a:endParaRPr sz="1200">
                        <a:latin typeface="Nunito"/>
                        <a:ea typeface="Nunito"/>
                        <a:cs typeface="Nunito"/>
                        <a:sym typeface="Nunito"/>
                      </a:endParaRPr>
                    </a:p>
                  </a:txBody>
                  <a:tcPr marT="91425" marB="91425" marR="91425" marL="91425">
                    <a:solidFill>
                      <a:schemeClr val="lt1"/>
                    </a:solidFill>
                  </a:tcPr>
                </a:tc>
                <a:tc>
                  <a:txBody>
                    <a:bodyPr/>
                    <a:lstStyle/>
                    <a:p>
                      <a:pPr indent="0" lvl="0" marL="0" rtl="0" algn="ctr">
                        <a:lnSpc>
                          <a:spcPct val="100000"/>
                        </a:lnSpc>
                        <a:spcBef>
                          <a:spcPts val="0"/>
                        </a:spcBef>
                        <a:spcAft>
                          <a:spcPts val="0"/>
                        </a:spcAft>
                        <a:buNone/>
                      </a:pPr>
                      <a:r>
                        <a:rPr lang="en" sz="1200">
                          <a:latin typeface="Nunito"/>
                          <a:ea typeface="Nunito"/>
                          <a:cs typeface="Nunito"/>
                          <a:sym typeface="Nunito"/>
                        </a:rPr>
                        <a:t>Int (Binary)</a:t>
                      </a:r>
                      <a:endParaRPr sz="1200">
                        <a:latin typeface="Nunito"/>
                        <a:ea typeface="Nunito"/>
                        <a:cs typeface="Nunito"/>
                        <a:sym typeface="Nunito"/>
                      </a:endParaRPr>
                    </a:p>
                  </a:txBody>
                  <a:tcPr marT="91425" marB="91425" marR="91425" marL="91425">
                    <a:solidFill>
                      <a:schemeClr val="lt1"/>
                    </a:solidFill>
                  </a:tcPr>
                </a:tc>
                <a:tc>
                  <a:txBody>
                    <a:bodyPr/>
                    <a:lstStyle/>
                    <a:p>
                      <a:pPr indent="0" lvl="0" marL="0" rtl="0" algn="ctr">
                        <a:lnSpc>
                          <a:spcPct val="100000"/>
                        </a:lnSpc>
                        <a:spcBef>
                          <a:spcPts val="0"/>
                        </a:spcBef>
                        <a:spcAft>
                          <a:spcPts val="0"/>
                        </a:spcAft>
                        <a:buNone/>
                      </a:pPr>
                      <a:r>
                        <a:rPr lang="en" sz="1200">
                          <a:latin typeface="Nunito"/>
                          <a:ea typeface="Nunito"/>
                          <a:cs typeface="Nunito"/>
                          <a:sym typeface="Nunito"/>
                        </a:rPr>
                        <a:t>1 if Russia has invaded Ukraine</a:t>
                      </a:r>
                      <a:endParaRPr sz="1200">
                        <a:latin typeface="Nunito"/>
                        <a:ea typeface="Nunito"/>
                        <a:cs typeface="Nunito"/>
                        <a:sym typeface="Nunito"/>
                      </a:endParaRPr>
                    </a:p>
                  </a:txBody>
                  <a:tcPr marT="91425" marB="91425" marR="91425" marL="91425">
                    <a:solidFill>
                      <a:schemeClr val="lt1"/>
                    </a:solidFill>
                  </a:tcPr>
                </a:tc>
              </a:tr>
              <a:tr h="243450">
                <a:tc>
                  <a:txBody>
                    <a:bodyPr/>
                    <a:lstStyle/>
                    <a:p>
                      <a:pPr indent="0" lvl="0" marL="0" rtl="0" algn="ctr">
                        <a:lnSpc>
                          <a:spcPct val="100000"/>
                        </a:lnSpc>
                        <a:spcBef>
                          <a:spcPts val="0"/>
                        </a:spcBef>
                        <a:spcAft>
                          <a:spcPts val="0"/>
                        </a:spcAft>
                        <a:buNone/>
                      </a:pPr>
                      <a:r>
                        <a:rPr lang="en" sz="1200">
                          <a:latin typeface="Nunito"/>
                          <a:ea typeface="Nunito"/>
                          <a:cs typeface="Nunito"/>
                          <a:sym typeface="Nunito"/>
                        </a:rPr>
                        <a:t>Pelosi is Speaker</a:t>
                      </a:r>
                      <a:endParaRPr sz="1200">
                        <a:latin typeface="Nunito"/>
                        <a:ea typeface="Nunito"/>
                        <a:cs typeface="Nunito"/>
                        <a:sym typeface="Nunito"/>
                      </a:endParaRPr>
                    </a:p>
                  </a:txBody>
                  <a:tcPr marT="91425" marB="91425" marR="91425" marL="91425">
                    <a:solidFill>
                      <a:schemeClr val="lt1"/>
                    </a:solidFill>
                  </a:tcPr>
                </a:tc>
                <a:tc>
                  <a:txBody>
                    <a:bodyPr/>
                    <a:lstStyle/>
                    <a:p>
                      <a:pPr indent="0" lvl="0" marL="0" rtl="0" algn="ctr">
                        <a:lnSpc>
                          <a:spcPct val="100000"/>
                        </a:lnSpc>
                        <a:spcBef>
                          <a:spcPts val="0"/>
                        </a:spcBef>
                        <a:spcAft>
                          <a:spcPts val="0"/>
                        </a:spcAft>
                        <a:buNone/>
                      </a:pPr>
                      <a:r>
                        <a:rPr lang="en" sz="1200">
                          <a:latin typeface="Nunito"/>
                          <a:ea typeface="Nunito"/>
                          <a:cs typeface="Nunito"/>
                          <a:sym typeface="Nunito"/>
                        </a:rPr>
                        <a:t>Int (Binary)</a:t>
                      </a:r>
                      <a:endParaRPr sz="1200">
                        <a:latin typeface="Nunito"/>
                        <a:ea typeface="Nunito"/>
                        <a:cs typeface="Nunito"/>
                        <a:sym typeface="Nunito"/>
                      </a:endParaRPr>
                    </a:p>
                  </a:txBody>
                  <a:tcPr marT="91425" marB="91425" marR="91425" marL="91425">
                    <a:solidFill>
                      <a:schemeClr val="lt1"/>
                    </a:solidFill>
                  </a:tcPr>
                </a:tc>
                <a:tc>
                  <a:txBody>
                    <a:bodyPr/>
                    <a:lstStyle/>
                    <a:p>
                      <a:pPr indent="0" lvl="0" marL="0" rtl="0" algn="ctr">
                        <a:lnSpc>
                          <a:spcPct val="100000"/>
                        </a:lnSpc>
                        <a:spcBef>
                          <a:spcPts val="0"/>
                        </a:spcBef>
                        <a:spcAft>
                          <a:spcPts val="0"/>
                        </a:spcAft>
                        <a:buNone/>
                      </a:pPr>
                      <a:r>
                        <a:rPr lang="en" sz="1200">
                          <a:latin typeface="Nunito"/>
                          <a:ea typeface="Nunito"/>
                          <a:cs typeface="Nunito"/>
                          <a:sym typeface="Nunito"/>
                        </a:rPr>
                        <a:t>1 if Nancy Pelosi holds office as the Speaker of the House of Representatives</a:t>
                      </a:r>
                      <a:endParaRPr sz="1200">
                        <a:latin typeface="Nunito"/>
                        <a:ea typeface="Nunito"/>
                        <a:cs typeface="Nunito"/>
                        <a:sym typeface="Nunito"/>
                      </a:endParaRPr>
                    </a:p>
                  </a:txBody>
                  <a:tcPr marT="91425" marB="91425" marR="91425" marL="91425">
                    <a:solidFill>
                      <a:schemeClr val="lt1"/>
                    </a:solidFill>
                  </a:tcPr>
                </a:tc>
              </a:tr>
              <a:tr h="381775">
                <a:tc>
                  <a:txBody>
                    <a:bodyPr/>
                    <a:lstStyle/>
                    <a:p>
                      <a:pPr indent="0" lvl="0" marL="0" rtl="0" algn="ctr">
                        <a:lnSpc>
                          <a:spcPct val="100000"/>
                        </a:lnSpc>
                        <a:spcBef>
                          <a:spcPts val="0"/>
                        </a:spcBef>
                        <a:spcAft>
                          <a:spcPts val="0"/>
                        </a:spcAft>
                        <a:buNone/>
                      </a:pPr>
                      <a:r>
                        <a:rPr lang="en" sz="1200">
                          <a:latin typeface="Nunito"/>
                          <a:ea typeface="Nunito"/>
                          <a:cs typeface="Nunito"/>
                          <a:sym typeface="Nunito"/>
                        </a:rPr>
                        <a:t>NVIDIA 2000 release</a:t>
                      </a:r>
                      <a:endParaRPr sz="1200">
                        <a:latin typeface="Nunito"/>
                        <a:ea typeface="Nunito"/>
                        <a:cs typeface="Nunito"/>
                        <a:sym typeface="Nunito"/>
                      </a:endParaRPr>
                    </a:p>
                  </a:txBody>
                  <a:tcPr marT="91425" marB="91425" marR="91425" marL="91425">
                    <a:lnB cap="flat" cmpd="sng" w="9525">
                      <a:solidFill>
                        <a:srgbClr val="9E9E9E"/>
                      </a:solidFill>
                      <a:prstDash val="solid"/>
                      <a:round/>
                      <a:headEnd len="sm" w="sm" type="none"/>
                      <a:tailEnd len="sm" w="sm" type="none"/>
                    </a:lnB>
                    <a:solidFill>
                      <a:schemeClr val="lt1"/>
                    </a:solidFill>
                  </a:tcPr>
                </a:tc>
                <a:tc>
                  <a:txBody>
                    <a:bodyPr/>
                    <a:lstStyle/>
                    <a:p>
                      <a:pPr indent="0" lvl="0" marL="0" rtl="0" algn="ctr">
                        <a:lnSpc>
                          <a:spcPct val="100000"/>
                        </a:lnSpc>
                        <a:spcBef>
                          <a:spcPts val="0"/>
                        </a:spcBef>
                        <a:spcAft>
                          <a:spcPts val="0"/>
                        </a:spcAft>
                        <a:buNone/>
                      </a:pPr>
                      <a:r>
                        <a:rPr lang="en" sz="1200">
                          <a:latin typeface="Nunito"/>
                          <a:ea typeface="Nunito"/>
                          <a:cs typeface="Nunito"/>
                          <a:sym typeface="Nunito"/>
                        </a:rPr>
                        <a:t>Int (Binary)</a:t>
                      </a:r>
                      <a:endParaRPr sz="1200">
                        <a:latin typeface="Nunito"/>
                        <a:ea typeface="Nunito"/>
                        <a:cs typeface="Nunito"/>
                        <a:sym typeface="Nunito"/>
                      </a:endParaRPr>
                    </a:p>
                  </a:txBody>
                  <a:tcPr marT="91425" marB="91425" marR="91425" marL="91425">
                    <a:lnB cap="flat" cmpd="sng" w="9525">
                      <a:solidFill>
                        <a:srgbClr val="9E9E9E"/>
                      </a:solidFill>
                      <a:prstDash val="solid"/>
                      <a:round/>
                      <a:headEnd len="sm" w="sm" type="none"/>
                      <a:tailEnd len="sm" w="sm" type="none"/>
                    </a:lnB>
                    <a:solidFill>
                      <a:schemeClr val="lt1"/>
                    </a:solidFill>
                  </a:tcPr>
                </a:tc>
                <a:tc>
                  <a:txBody>
                    <a:bodyPr/>
                    <a:lstStyle/>
                    <a:p>
                      <a:pPr indent="0" lvl="0" marL="0" rtl="0" algn="ctr">
                        <a:lnSpc>
                          <a:spcPct val="100000"/>
                        </a:lnSpc>
                        <a:spcBef>
                          <a:spcPts val="0"/>
                        </a:spcBef>
                        <a:spcAft>
                          <a:spcPts val="0"/>
                        </a:spcAft>
                        <a:buNone/>
                      </a:pPr>
                      <a:r>
                        <a:rPr lang="en" sz="1200">
                          <a:latin typeface="Nunito"/>
                          <a:ea typeface="Nunito"/>
                          <a:cs typeface="Nunito"/>
                          <a:sym typeface="Nunito"/>
                        </a:rPr>
                        <a:t>1 from the release of NVIDIA 2000 series to two months after</a:t>
                      </a:r>
                      <a:endParaRPr sz="1200">
                        <a:latin typeface="Nunito"/>
                        <a:ea typeface="Nunito"/>
                        <a:cs typeface="Nunito"/>
                        <a:sym typeface="Nunito"/>
                      </a:endParaRPr>
                    </a:p>
                  </a:txBody>
                  <a:tcPr marT="91425" marB="91425" marR="91425" marL="91425">
                    <a:lnB cap="flat" cmpd="sng" w="9525">
                      <a:solidFill>
                        <a:srgbClr val="9E9E9E"/>
                      </a:solidFill>
                      <a:prstDash val="solid"/>
                      <a:round/>
                      <a:headEnd len="sm" w="sm" type="none"/>
                      <a:tailEnd len="sm" w="sm" type="none"/>
                    </a:lnB>
                    <a:solidFill>
                      <a:schemeClr val="lt1"/>
                    </a:solidFill>
                  </a:tcPr>
                </a:tc>
              </a:tr>
              <a:tr h="381775">
                <a:tc>
                  <a:txBody>
                    <a:bodyPr/>
                    <a:lstStyle/>
                    <a:p>
                      <a:pPr indent="0" lvl="0" marL="0" rtl="0" algn="ctr">
                        <a:lnSpc>
                          <a:spcPct val="100000"/>
                        </a:lnSpc>
                        <a:spcBef>
                          <a:spcPts val="0"/>
                        </a:spcBef>
                        <a:spcAft>
                          <a:spcPts val="0"/>
                        </a:spcAft>
                        <a:buNone/>
                      </a:pPr>
                      <a:r>
                        <a:rPr lang="en" sz="1200">
                          <a:latin typeface="Nunito"/>
                          <a:ea typeface="Nunito"/>
                          <a:cs typeface="Nunito"/>
                          <a:sym typeface="Nunito"/>
                        </a:rPr>
                        <a:t>NVIDIA 3000 release</a:t>
                      </a:r>
                      <a:endParaRPr sz="1200">
                        <a:latin typeface="Nunito"/>
                        <a:ea typeface="Nunito"/>
                        <a:cs typeface="Nunito"/>
                        <a:sym typeface="Nuni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rtl="0" algn="ctr">
                        <a:lnSpc>
                          <a:spcPct val="100000"/>
                        </a:lnSpc>
                        <a:spcBef>
                          <a:spcPts val="0"/>
                        </a:spcBef>
                        <a:spcAft>
                          <a:spcPts val="0"/>
                        </a:spcAft>
                        <a:buNone/>
                      </a:pPr>
                      <a:r>
                        <a:rPr lang="en" sz="1200">
                          <a:latin typeface="Nunito"/>
                          <a:ea typeface="Nunito"/>
                          <a:cs typeface="Nunito"/>
                          <a:sym typeface="Nunito"/>
                        </a:rPr>
                        <a:t>Int (Binary)</a:t>
                      </a:r>
                      <a:endParaRPr sz="1200">
                        <a:latin typeface="Nunito"/>
                        <a:ea typeface="Nunito"/>
                        <a:cs typeface="Nunito"/>
                        <a:sym typeface="Nuni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rtl="0" algn="ctr">
                        <a:lnSpc>
                          <a:spcPct val="100000"/>
                        </a:lnSpc>
                        <a:spcBef>
                          <a:spcPts val="0"/>
                        </a:spcBef>
                        <a:spcAft>
                          <a:spcPts val="0"/>
                        </a:spcAft>
                        <a:buNone/>
                      </a:pPr>
                      <a:r>
                        <a:rPr lang="en" sz="1200">
                          <a:latin typeface="Nunito"/>
                          <a:ea typeface="Nunito"/>
                          <a:cs typeface="Nunito"/>
                          <a:sym typeface="Nunito"/>
                        </a:rPr>
                        <a:t>1 when NVIDIA 3000 series released to two months after</a:t>
                      </a:r>
                      <a:endParaRPr sz="1200">
                        <a:latin typeface="Nunito"/>
                        <a:ea typeface="Nunito"/>
                        <a:cs typeface="Nunito"/>
                        <a:sym typeface="Nuni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r>
              <a:tr h="381775">
                <a:tc>
                  <a:txBody>
                    <a:bodyPr/>
                    <a:lstStyle/>
                    <a:p>
                      <a:pPr indent="0" lvl="0" marL="0" rtl="0" algn="ctr">
                        <a:lnSpc>
                          <a:spcPct val="100000"/>
                        </a:lnSpc>
                        <a:spcBef>
                          <a:spcPts val="0"/>
                        </a:spcBef>
                        <a:spcAft>
                          <a:spcPts val="0"/>
                        </a:spcAft>
                        <a:buNone/>
                      </a:pPr>
                      <a:r>
                        <a:rPr lang="en" sz="1200">
                          <a:latin typeface="Nunito"/>
                          <a:ea typeface="Nunito"/>
                          <a:cs typeface="Nunito"/>
                          <a:sym typeface="Nunito"/>
                        </a:rPr>
                        <a:t>NVIDIA 4000 release</a:t>
                      </a:r>
                      <a:endParaRPr sz="1200">
                        <a:latin typeface="Nunito"/>
                        <a:ea typeface="Nunito"/>
                        <a:cs typeface="Nunito"/>
                        <a:sym typeface="Nuni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rtl="0" algn="ctr">
                        <a:lnSpc>
                          <a:spcPct val="100000"/>
                        </a:lnSpc>
                        <a:spcBef>
                          <a:spcPts val="0"/>
                        </a:spcBef>
                        <a:spcAft>
                          <a:spcPts val="0"/>
                        </a:spcAft>
                        <a:buNone/>
                      </a:pPr>
                      <a:r>
                        <a:rPr lang="en" sz="1200">
                          <a:latin typeface="Nunito"/>
                          <a:ea typeface="Nunito"/>
                          <a:cs typeface="Nunito"/>
                          <a:sym typeface="Nunito"/>
                        </a:rPr>
                        <a:t>Int (Binary)</a:t>
                      </a:r>
                      <a:endParaRPr sz="1200">
                        <a:latin typeface="Nunito"/>
                        <a:ea typeface="Nunito"/>
                        <a:cs typeface="Nunito"/>
                        <a:sym typeface="Nuni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rtl="0" algn="ctr">
                        <a:lnSpc>
                          <a:spcPct val="100000"/>
                        </a:lnSpc>
                        <a:spcBef>
                          <a:spcPts val="0"/>
                        </a:spcBef>
                        <a:spcAft>
                          <a:spcPts val="0"/>
                        </a:spcAft>
                        <a:buNone/>
                      </a:pPr>
                      <a:r>
                        <a:rPr lang="en" sz="1200">
                          <a:latin typeface="Nunito"/>
                          <a:ea typeface="Nunito"/>
                          <a:cs typeface="Nunito"/>
                          <a:sym typeface="Nunito"/>
                        </a:rPr>
                        <a:t>1 when NVIDIA 4000 series released to two months after</a:t>
                      </a:r>
                      <a:endParaRPr sz="1200">
                        <a:latin typeface="Nunito"/>
                        <a:ea typeface="Nunito"/>
                        <a:cs typeface="Nunito"/>
                        <a:sym typeface="Nuni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r>
            </a:tbl>
          </a:graphicData>
        </a:graphic>
      </p:graphicFrame>
      <p:pic>
        <p:nvPicPr>
          <p:cNvPr id="318" name="Google Shape;318;p18"/>
          <p:cNvPicPr preferRelativeResize="0"/>
          <p:nvPr/>
        </p:nvPicPr>
        <p:blipFill>
          <a:blip r:embed="rId3">
            <a:alphaModFix/>
          </a:blip>
          <a:stretch>
            <a:fillRect/>
          </a:stretch>
        </p:blipFill>
        <p:spPr>
          <a:xfrm>
            <a:off x="8000850" y="0"/>
            <a:ext cx="655275" cy="6552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19"/>
          <p:cNvSpPr txBox="1"/>
          <p:nvPr>
            <p:ph type="title"/>
          </p:nvPr>
        </p:nvSpPr>
        <p:spPr>
          <a:xfrm>
            <a:off x="499552" y="115925"/>
            <a:ext cx="8247600" cy="999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Independent Variables Descriptions Continued (X)</a:t>
            </a:r>
            <a:endParaRPr/>
          </a:p>
        </p:txBody>
      </p:sp>
      <p:graphicFrame>
        <p:nvGraphicFramePr>
          <p:cNvPr id="324" name="Google Shape;324;p19"/>
          <p:cNvGraphicFramePr/>
          <p:nvPr/>
        </p:nvGraphicFramePr>
        <p:xfrm>
          <a:off x="448238" y="823000"/>
          <a:ext cx="3000000" cy="3000000"/>
        </p:xfrm>
        <a:graphic>
          <a:graphicData uri="http://schemas.openxmlformats.org/drawingml/2006/table">
            <a:tbl>
              <a:tblPr>
                <a:noFill/>
                <a:tableStyleId>{2694FB2B-B05C-4E0A-B382-8B34F2BA4302}</a:tableStyleId>
              </a:tblPr>
              <a:tblGrid>
                <a:gridCol w="1674900"/>
                <a:gridCol w="1060225"/>
                <a:gridCol w="5512400"/>
              </a:tblGrid>
              <a:tr h="287125">
                <a:tc>
                  <a:txBody>
                    <a:bodyPr/>
                    <a:lstStyle/>
                    <a:p>
                      <a:pPr indent="0" lvl="0" marL="0" rtl="0" algn="ctr">
                        <a:lnSpc>
                          <a:spcPct val="100000"/>
                        </a:lnSpc>
                        <a:spcBef>
                          <a:spcPts val="0"/>
                        </a:spcBef>
                        <a:spcAft>
                          <a:spcPts val="0"/>
                        </a:spcAft>
                        <a:buNone/>
                      </a:pPr>
                      <a:r>
                        <a:rPr b="1" lang="en" sz="1200">
                          <a:latin typeface="Nunito"/>
                          <a:ea typeface="Nunito"/>
                          <a:cs typeface="Nunito"/>
                          <a:sym typeface="Nunito"/>
                        </a:rPr>
                        <a:t>Variable</a:t>
                      </a:r>
                      <a:endParaRPr b="1" sz="1200">
                        <a:latin typeface="Nunito"/>
                        <a:ea typeface="Nunito"/>
                        <a:cs typeface="Nunito"/>
                        <a:sym typeface="Nunito"/>
                      </a:endParaRPr>
                    </a:p>
                  </a:txBody>
                  <a:tcPr marT="91425" marB="91425" marR="91425" marL="91425">
                    <a:solidFill>
                      <a:schemeClr val="lt1"/>
                    </a:solidFill>
                  </a:tcPr>
                </a:tc>
                <a:tc>
                  <a:txBody>
                    <a:bodyPr/>
                    <a:lstStyle/>
                    <a:p>
                      <a:pPr indent="0" lvl="0" marL="0" rtl="0" algn="ctr">
                        <a:lnSpc>
                          <a:spcPct val="100000"/>
                        </a:lnSpc>
                        <a:spcBef>
                          <a:spcPts val="0"/>
                        </a:spcBef>
                        <a:spcAft>
                          <a:spcPts val="0"/>
                        </a:spcAft>
                        <a:buNone/>
                      </a:pPr>
                      <a:r>
                        <a:rPr b="1" lang="en" sz="1200">
                          <a:latin typeface="Nunito"/>
                          <a:ea typeface="Nunito"/>
                          <a:cs typeface="Nunito"/>
                          <a:sym typeface="Nunito"/>
                        </a:rPr>
                        <a:t>Data Type</a:t>
                      </a:r>
                      <a:endParaRPr b="1" sz="1200">
                        <a:latin typeface="Nunito"/>
                        <a:ea typeface="Nunito"/>
                        <a:cs typeface="Nunito"/>
                        <a:sym typeface="Nunito"/>
                      </a:endParaRPr>
                    </a:p>
                  </a:txBody>
                  <a:tcPr marT="91425" marB="91425" marR="91425" marL="91425">
                    <a:solidFill>
                      <a:schemeClr val="lt1"/>
                    </a:solidFill>
                  </a:tcPr>
                </a:tc>
                <a:tc>
                  <a:txBody>
                    <a:bodyPr/>
                    <a:lstStyle/>
                    <a:p>
                      <a:pPr indent="0" lvl="0" marL="0" rtl="0" algn="ctr">
                        <a:lnSpc>
                          <a:spcPct val="100000"/>
                        </a:lnSpc>
                        <a:spcBef>
                          <a:spcPts val="0"/>
                        </a:spcBef>
                        <a:spcAft>
                          <a:spcPts val="0"/>
                        </a:spcAft>
                        <a:buNone/>
                      </a:pPr>
                      <a:r>
                        <a:rPr b="1" lang="en" sz="1200">
                          <a:latin typeface="Nunito"/>
                          <a:ea typeface="Nunito"/>
                          <a:cs typeface="Nunito"/>
                          <a:sym typeface="Nunito"/>
                        </a:rPr>
                        <a:t>Description</a:t>
                      </a:r>
                      <a:endParaRPr b="1" sz="1200">
                        <a:latin typeface="Nunito"/>
                        <a:ea typeface="Nunito"/>
                        <a:cs typeface="Nunito"/>
                        <a:sym typeface="Nunito"/>
                      </a:endParaRPr>
                    </a:p>
                  </a:txBody>
                  <a:tcPr marT="91425" marB="91425" marR="91425" marL="91425">
                    <a:solidFill>
                      <a:schemeClr val="lt1"/>
                    </a:solidFill>
                  </a:tcPr>
                </a:tc>
              </a:tr>
              <a:tr h="293675">
                <a:tc>
                  <a:txBody>
                    <a:bodyPr/>
                    <a:lstStyle/>
                    <a:p>
                      <a:pPr indent="0" lvl="0" marL="0" rtl="0" algn="ctr">
                        <a:lnSpc>
                          <a:spcPct val="100000"/>
                        </a:lnSpc>
                        <a:spcBef>
                          <a:spcPts val="0"/>
                        </a:spcBef>
                        <a:spcAft>
                          <a:spcPts val="0"/>
                        </a:spcAft>
                        <a:buNone/>
                      </a:pPr>
                      <a:r>
                        <a:rPr lang="en" sz="1200">
                          <a:latin typeface="Nunito"/>
                          <a:ea typeface="Nunito"/>
                          <a:cs typeface="Nunito"/>
                          <a:sym typeface="Nunito"/>
                        </a:rPr>
                        <a:t>Apple Close</a:t>
                      </a:r>
                      <a:endParaRPr sz="1200">
                        <a:latin typeface="Nunito"/>
                        <a:ea typeface="Nunito"/>
                        <a:cs typeface="Nunito"/>
                        <a:sym typeface="Nunito"/>
                      </a:endParaRPr>
                    </a:p>
                  </a:txBody>
                  <a:tcPr marT="91425" marB="91425" marR="91425" marL="91425">
                    <a:solidFill>
                      <a:schemeClr val="lt1"/>
                    </a:solidFill>
                  </a:tcPr>
                </a:tc>
                <a:tc>
                  <a:txBody>
                    <a:bodyPr/>
                    <a:lstStyle/>
                    <a:p>
                      <a:pPr indent="0" lvl="0" marL="0" rtl="0" algn="ctr">
                        <a:lnSpc>
                          <a:spcPct val="100000"/>
                        </a:lnSpc>
                        <a:spcBef>
                          <a:spcPts val="0"/>
                        </a:spcBef>
                        <a:spcAft>
                          <a:spcPts val="0"/>
                        </a:spcAft>
                        <a:buNone/>
                      </a:pPr>
                      <a:r>
                        <a:rPr lang="en" sz="1200">
                          <a:latin typeface="Nunito"/>
                          <a:ea typeface="Nunito"/>
                          <a:cs typeface="Nunito"/>
                          <a:sym typeface="Nunito"/>
                        </a:rPr>
                        <a:t>Double</a:t>
                      </a:r>
                      <a:endParaRPr sz="1200">
                        <a:latin typeface="Nunito"/>
                        <a:ea typeface="Nunito"/>
                        <a:cs typeface="Nunito"/>
                        <a:sym typeface="Nunito"/>
                      </a:endParaRPr>
                    </a:p>
                  </a:txBody>
                  <a:tcPr marT="91425" marB="91425" marR="91425" marL="91425">
                    <a:solidFill>
                      <a:schemeClr val="lt1"/>
                    </a:solidFill>
                  </a:tcPr>
                </a:tc>
                <a:tc>
                  <a:txBody>
                    <a:bodyPr/>
                    <a:lstStyle/>
                    <a:p>
                      <a:pPr indent="0" lvl="0" marL="0" rtl="0" algn="ctr">
                        <a:lnSpc>
                          <a:spcPct val="100000"/>
                        </a:lnSpc>
                        <a:spcBef>
                          <a:spcPts val="0"/>
                        </a:spcBef>
                        <a:spcAft>
                          <a:spcPts val="0"/>
                        </a:spcAft>
                        <a:buNone/>
                      </a:pPr>
                      <a:r>
                        <a:rPr lang="en" sz="1200">
                          <a:latin typeface="Nunito"/>
                          <a:ea typeface="Nunito"/>
                          <a:cs typeface="Nunito"/>
                          <a:sym typeface="Nunito"/>
                        </a:rPr>
                        <a:t>Apple Stock closing price (USD)</a:t>
                      </a:r>
                      <a:endParaRPr sz="1200">
                        <a:latin typeface="Nunito"/>
                        <a:ea typeface="Nunito"/>
                        <a:cs typeface="Nunito"/>
                        <a:sym typeface="Nunito"/>
                      </a:endParaRPr>
                    </a:p>
                  </a:txBody>
                  <a:tcPr marT="91425" marB="91425" marR="91425" marL="91425">
                    <a:solidFill>
                      <a:schemeClr val="lt1"/>
                    </a:solidFill>
                  </a:tcPr>
                </a:tc>
              </a:tr>
              <a:tr h="312850">
                <a:tc>
                  <a:txBody>
                    <a:bodyPr/>
                    <a:lstStyle/>
                    <a:p>
                      <a:pPr indent="0" lvl="0" marL="0" rtl="0" algn="ctr">
                        <a:lnSpc>
                          <a:spcPct val="100000"/>
                        </a:lnSpc>
                        <a:spcBef>
                          <a:spcPts val="0"/>
                        </a:spcBef>
                        <a:spcAft>
                          <a:spcPts val="0"/>
                        </a:spcAft>
                        <a:buNone/>
                      </a:pPr>
                      <a:r>
                        <a:rPr lang="en" sz="1200">
                          <a:latin typeface="Nunito"/>
                          <a:ea typeface="Nunito"/>
                          <a:cs typeface="Nunito"/>
                          <a:sym typeface="Nunito"/>
                        </a:rPr>
                        <a:t>Nasdaq Close</a:t>
                      </a:r>
                      <a:endParaRPr sz="1200">
                        <a:latin typeface="Nunito"/>
                        <a:ea typeface="Nunito"/>
                        <a:cs typeface="Nunito"/>
                        <a:sym typeface="Nunito"/>
                      </a:endParaRPr>
                    </a:p>
                  </a:txBody>
                  <a:tcPr marT="91425" marB="91425" marR="91425" marL="91425">
                    <a:solidFill>
                      <a:schemeClr val="lt1"/>
                    </a:solidFill>
                  </a:tcPr>
                </a:tc>
                <a:tc>
                  <a:txBody>
                    <a:bodyPr/>
                    <a:lstStyle/>
                    <a:p>
                      <a:pPr indent="0" lvl="0" marL="0" rtl="0" algn="ctr">
                        <a:lnSpc>
                          <a:spcPct val="100000"/>
                        </a:lnSpc>
                        <a:spcBef>
                          <a:spcPts val="0"/>
                        </a:spcBef>
                        <a:spcAft>
                          <a:spcPts val="0"/>
                        </a:spcAft>
                        <a:buNone/>
                      </a:pPr>
                      <a:r>
                        <a:rPr lang="en" sz="1200">
                          <a:latin typeface="Nunito"/>
                          <a:ea typeface="Nunito"/>
                          <a:cs typeface="Nunito"/>
                          <a:sym typeface="Nunito"/>
                        </a:rPr>
                        <a:t>Double</a:t>
                      </a:r>
                      <a:endParaRPr sz="1200">
                        <a:latin typeface="Nunito"/>
                        <a:ea typeface="Nunito"/>
                        <a:cs typeface="Nunito"/>
                        <a:sym typeface="Nunito"/>
                      </a:endParaRPr>
                    </a:p>
                  </a:txBody>
                  <a:tcPr marT="91425" marB="91425" marR="91425" marL="91425">
                    <a:solidFill>
                      <a:schemeClr val="lt1"/>
                    </a:solidFill>
                  </a:tcPr>
                </a:tc>
                <a:tc>
                  <a:txBody>
                    <a:bodyPr/>
                    <a:lstStyle/>
                    <a:p>
                      <a:pPr indent="0" lvl="0" marL="0" rtl="0" algn="ctr">
                        <a:lnSpc>
                          <a:spcPct val="100000"/>
                        </a:lnSpc>
                        <a:spcBef>
                          <a:spcPts val="0"/>
                        </a:spcBef>
                        <a:spcAft>
                          <a:spcPts val="0"/>
                        </a:spcAft>
                        <a:buNone/>
                      </a:pPr>
                      <a:r>
                        <a:rPr lang="en" sz="1200">
                          <a:latin typeface="Nunito"/>
                          <a:ea typeface="Nunito"/>
                          <a:cs typeface="Nunito"/>
                          <a:sym typeface="Nunito"/>
                        </a:rPr>
                        <a:t>Nasdaq Composite Index closing price (USD)</a:t>
                      </a:r>
                      <a:endParaRPr sz="1200">
                        <a:latin typeface="Nunito"/>
                        <a:ea typeface="Nunito"/>
                        <a:cs typeface="Nunito"/>
                        <a:sym typeface="Nunito"/>
                      </a:endParaRPr>
                    </a:p>
                  </a:txBody>
                  <a:tcPr marT="91425" marB="91425" marR="91425" marL="91425">
                    <a:solidFill>
                      <a:schemeClr val="lt1"/>
                    </a:solidFill>
                  </a:tcPr>
                </a:tc>
              </a:tr>
              <a:tr h="293675">
                <a:tc>
                  <a:txBody>
                    <a:bodyPr/>
                    <a:lstStyle/>
                    <a:p>
                      <a:pPr indent="0" lvl="0" marL="0" rtl="0" algn="ctr">
                        <a:lnSpc>
                          <a:spcPct val="100000"/>
                        </a:lnSpc>
                        <a:spcBef>
                          <a:spcPts val="0"/>
                        </a:spcBef>
                        <a:spcAft>
                          <a:spcPts val="0"/>
                        </a:spcAft>
                        <a:buNone/>
                      </a:pPr>
                      <a:r>
                        <a:rPr lang="en" sz="1200">
                          <a:latin typeface="Nunito"/>
                          <a:ea typeface="Nunito"/>
                          <a:cs typeface="Nunito"/>
                          <a:sym typeface="Nunito"/>
                        </a:rPr>
                        <a:t>Oil Close</a:t>
                      </a:r>
                      <a:endParaRPr sz="1200">
                        <a:latin typeface="Nunito"/>
                        <a:ea typeface="Nunito"/>
                        <a:cs typeface="Nunito"/>
                        <a:sym typeface="Nunito"/>
                      </a:endParaRPr>
                    </a:p>
                  </a:txBody>
                  <a:tcPr marT="91425" marB="91425" marR="91425" marL="91425">
                    <a:solidFill>
                      <a:schemeClr val="lt1"/>
                    </a:solidFill>
                  </a:tcPr>
                </a:tc>
                <a:tc>
                  <a:txBody>
                    <a:bodyPr/>
                    <a:lstStyle/>
                    <a:p>
                      <a:pPr indent="0" lvl="0" marL="0" rtl="0" algn="ctr">
                        <a:lnSpc>
                          <a:spcPct val="100000"/>
                        </a:lnSpc>
                        <a:spcBef>
                          <a:spcPts val="0"/>
                        </a:spcBef>
                        <a:spcAft>
                          <a:spcPts val="0"/>
                        </a:spcAft>
                        <a:buNone/>
                      </a:pPr>
                      <a:r>
                        <a:rPr lang="en" sz="1200">
                          <a:latin typeface="Nunito"/>
                          <a:ea typeface="Nunito"/>
                          <a:cs typeface="Nunito"/>
                          <a:sym typeface="Nunito"/>
                        </a:rPr>
                        <a:t>Double</a:t>
                      </a:r>
                      <a:endParaRPr sz="1200">
                        <a:latin typeface="Nunito"/>
                        <a:ea typeface="Nunito"/>
                        <a:cs typeface="Nunito"/>
                        <a:sym typeface="Nunito"/>
                      </a:endParaRPr>
                    </a:p>
                  </a:txBody>
                  <a:tcPr marT="91425" marB="91425" marR="91425" marL="91425">
                    <a:solidFill>
                      <a:schemeClr val="lt1"/>
                    </a:solidFill>
                  </a:tcPr>
                </a:tc>
                <a:tc>
                  <a:txBody>
                    <a:bodyPr/>
                    <a:lstStyle/>
                    <a:p>
                      <a:pPr indent="0" lvl="0" marL="0" rtl="0" algn="ctr">
                        <a:lnSpc>
                          <a:spcPct val="100000"/>
                        </a:lnSpc>
                        <a:spcBef>
                          <a:spcPts val="0"/>
                        </a:spcBef>
                        <a:spcAft>
                          <a:spcPts val="0"/>
                        </a:spcAft>
                        <a:buNone/>
                      </a:pPr>
                      <a:r>
                        <a:rPr lang="en" sz="1200">
                          <a:latin typeface="Nunito"/>
                          <a:ea typeface="Nunito"/>
                          <a:cs typeface="Nunito"/>
                          <a:sym typeface="Nunito"/>
                        </a:rPr>
                        <a:t>Oil Futures closing price (USD)</a:t>
                      </a:r>
                      <a:endParaRPr sz="1200">
                        <a:latin typeface="Nunito"/>
                        <a:ea typeface="Nunito"/>
                        <a:cs typeface="Nunito"/>
                        <a:sym typeface="Nunito"/>
                      </a:endParaRPr>
                    </a:p>
                  </a:txBody>
                  <a:tcPr marT="91425" marB="91425" marR="91425" marL="91425">
                    <a:solidFill>
                      <a:schemeClr val="lt1"/>
                    </a:solidFill>
                  </a:tcPr>
                </a:tc>
              </a:tr>
              <a:tr h="311125">
                <a:tc>
                  <a:txBody>
                    <a:bodyPr/>
                    <a:lstStyle/>
                    <a:p>
                      <a:pPr indent="0" lvl="0" marL="0" rtl="0" algn="ctr">
                        <a:lnSpc>
                          <a:spcPct val="100000"/>
                        </a:lnSpc>
                        <a:spcBef>
                          <a:spcPts val="0"/>
                        </a:spcBef>
                        <a:spcAft>
                          <a:spcPts val="0"/>
                        </a:spcAft>
                        <a:buNone/>
                      </a:pPr>
                      <a:r>
                        <a:rPr lang="en" sz="1200">
                          <a:latin typeface="Nunito"/>
                          <a:ea typeface="Nunito"/>
                          <a:cs typeface="Nunito"/>
                          <a:sym typeface="Nunito"/>
                        </a:rPr>
                        <a:t>Treasury Close</a:t>
                      </a:r>
                      <a:endParaRPr sz="1200">
                        <a:latin typeface="Nunito"/>
                        <a:ea typeface="Nunito"/>
                        <a:cs typeface="Nunito"/>
                        <a:sym typeface="Nunito"/>
                      </a:endParaRPr>
                    </a:p>
                  </a:txBody>
                  <a:tcPr marT="91425" marB="91425" marR="91425" marL="91425">
                    <a:solidFill>
                      <a:schemeClr val="lt1"/>
                    </a:solidFill>
                  </a:tcPr>
                </a:tc>
                <a:tc>
                  <a:txBody>
                    <a:bodyPr/>
                    <a:lstStyle/>
                    <a:p>
                      <a:pPr indent="0" lvl="0" marL="0" rtl="0" algn="ctr">
                        <a:lnSpc>
                          <a:spcPct val="100000"/>
                        </a:lnSpc>
                        <a:spcBef>
                          <a:spcPts val="0"/>
                        </a:spcBef>
                        <a:spcAft>
                          <a:spcPts val="0"/>
                        </a:spcAft>
                        <a:buNone/>
                      </a:pPr>
                      <a:r>
                        <a:rPr lang="en" sz="1200">
                          <a:latin typeface="Nunito"/>
                          <a:ea typeface="Nunito"/>
                          <a:cs typeface="Nunito"/>
                          <a:sym typeface="Nunito"/>
                        </a:rPr>
                        <a:t>Double</a:t>
                      </a:r>
                      <a:endParaRPr sz="1200">
                        <a:latin typeface="Nunito"/>
                        <a:ea typeface="Nunito"/>
                        <a:cs typeface="Nunito"/>
                        <a:sym typeface="Nunito"/>
                      </a:endParaRPr>
                    </a:p>
                  </a:txBody>
                  <a:tcPr marT="91425" marB="91425" marR="91425" marL="91425">
                    <a:solidFill>
                      <a:schemeClr val="lt1"/>
                    </a:solidFill>
                  </a:tcPr>
                </a:tc>
                <a:tc>
                  <a:txBody>
                    <a:bodyPr/>
                    <a:lstStyle/>
                    <a:p>
                      <a:pPr indent="0" lvl="0" marL="0" rtl="0" algn="ctr">
                        <a:lnSpc>
                          <a:spcPct val="100000"/>
                        </a:lnSpc>
                        <a:spcBef>
                          <a:spcPts val="0"/>
                        </a:spcBef>
                        <a:spcAft>
                          <a:spcPts val="0"/>
                        </a:spcAft>
                        <a:buNone/>
                      </a:pPr>
                      <a:r>
                        <a:rPr lang="en" sz="1200">
                          <a:latin typeface="Nunito"/>
                          <a:ea typeface="Nunito"/>
                          <a:cs typeface="Nunito"/>
                          <a:sym typeface="Nunito"/>
                        </a:rPr>
                        <a:t>Treasury closing price (USD)</a:t>
                      </a:r>
                      <a:endParaRPr sz="1200">
                        <a:latin typeface="Nunito"/>
                        <a:ea typeface="Nunito"/>
                        <a:cs typeface="Nunito"/>
                        <a:sym typeface="Nunito"/>
                      </a:endParaRPr>
                    </a:p>
                  </a:txBody>
                  <a:tcPr marT="91425" marB="91425" marR="91425" marL="91425">
                    <a:solidFill>
                      <a:schemeClr val="lt1"/>
                    </a:solidFill>
                  </a:tcPr>
                </a:tc>
              </a:tr>
              <a:tr h="243450">
                <a:tc>
                  <a:txBody>
                    <a:bodyPr/>
                    <a:lstStyle/>
                    <a:p>
                      <a:pPr indent="0" lvl="0" marL="0" rtl="0" algn="ctr">
                        <a:lnSpc>
                          <a:spcPct val="100000"/>
                        </a:lnSpc>
                        <a:spcBef>
                          <a:spcPts val="0"/>
                        </a:spcBef>
                        <a:spcAft>
                          <a:spcPts val="0"/>
                        </a:spcAft>
                        <a:buNone/>
                      </a:pPr>
                      <a:r>
                        <a:rPr lang="en" sz="1200">
                          <a:latin typeface="Nunito"/>
                          <a:ea typeface="Nunito"/>
                          <a:cs typeface="Nunito"/>
                          <a:sym typeface="Nunito"/>
                        </a:rPr>
                        <a:t>Bitcoin Close</a:t>
                      </a:r>
                      <a:endParaRPr sz="1200">
                        <a:latin typeface="Nunito"/>
                        <a:ea typeface="Nunito"/>
                        <a:cs typeface="Nunito"/>
                        <a:sym typeface="Nunito"/>
                      </a:endParaRPr>
                    </a:p>
                  </a:txBody>
                  <a:tcPr marT="91425" marB="91425" marR="91425" marL="91425">
                    <a:solidFill>
                      <a:schemeClr val="lt1"/>
                    </a:solidFill>
                  </a:tcPr>
                </a:tc>
                <a:tc>
                  <a:txBody>
                    <a:bodyPr/>
                    <a:lstStyle/>
                    <a:p>
                      <a:pPr indent="0" lvl="0" marL="0" rtl="0" algn="ctr">
                        <a:lnSpc>
                          <a:spcPct val="100000"/>
                        </a:lnSpc>
                        <a:spcBef>
                          <a:spcPts val="0"/>
                        </a:spcBef>
                        <a:spcAft>
                          <a:spcPts val="0"/>
                        </a:spcAft>
                        <a:buNone/>
                      </a:pPr>
                      <a:r>
                        <a:rPr lang="en" sz="1200">
                          <a:latin typeface="Nunito"/>
                          <a:ea typeface="Nunito"/>
                          <a:cs typeface="Nunito"/>
                          <a:sym typeface="Nunito"/>
                        </a:rPr>
                        <a:t>Double</a:t>
                      </a:r>
                      <a:endParaRPr sz="1200">
                        <a:latin typeface="Nunito"/>
                        <a:ea typeface="Nunito"/>
                        <a:cs typeface="Nunito"/>
                        <a:sym typeface="Nunito"/>
                      </a:endParaRPr>
                    </a:p>
                  </a:txBody>
                  <a:tcPr marT="91425" marB="91425" marR="91425" marL="91425">
                    <a:solidFill>
                      <a:schemeClr val="lt1"/>
                    </a:solidFill>
                  </a:tcPr>
                </a:tc>
                <a:tc>
                  <a:txBody>
                    <a:bodyPr/>
                    <a:lstStyle/>
                    <a:p>
                      <a:pPr indent="0" lvl="0" marL="0" rtl="0" algn="ctr">
                        <a:lnSpc>
                          <a:spcPct val="100000"/>
                        </a:lnSpc>
                        <a:spcBef>
                          <a:spcPts val="0"/>
                        </a:spcBef>
                        <a:spcAft>
                          <a:spcPts val="0"/>
                        </a:spcAft>
                        <a:buNone/>
                      </a:pPr>
                      <a:r>
                        <a:rPr lang="en" sz="1200">
                          <a:latin typeface="Nunito"/>
                          <a:ea typeface="Nunito"/>
                          <a:cs typeface="Nunito"/>
                          <a:sym typeface="Nunito"/>
                        </a:rPr>
                        <a:t>Bitcoin value closing price (USD)</a:t>
                      </a:r>
                      <a:endParaRPr sz="1200">
                        <a:latin typeface="Nunito"/>
                        <a:ea typeface="Nunito"/>
                        <a:cs typeface="Nunito"/>
                        <a:sym typeface="Nunito"/>
                      </a:endParaRPr>
                    </a:p>
                  </a:txBody>
                  <a:tcPr marT="91425" marB="91425" marR="91425" marL="91425">
                    <a:solidFill>
                      <a:schemeClr val="lt1"/>
                    </a:solidFill>
                  </a:tcPr>
                </a:tc>
              </a:tr>
              <a:tr h="243450">
                <a:tc>
                  <a:txBody>
                    <a:bodyPr/>
                    <a:lstStyle/>
                    <a:p>
                      <a:pPr indent="0" lvl="0" marL="0" rtl="0" algn="ctr">
                        <a:lnSpc>
                          <a:spcPct val="100000"/>
                        </a:lnSpc>
                        <a:spcBef>
                          <a:spcPts val="0"/>
                        </a:spcBef>
                        <a:spcAft>
                          <a:spcPts val="0"/>
                        </a:spcAft>
                        <a:buNone/>
                      </a:pPr>
                      <a:r>
                        <a:rPr lang="en" sz="1200">
                          <a:latin typeface="Nunito"/>
                          <a:ea typeface="Nunito"/>
                          <a:cs typeface="Nunito"/>
                          <a:sym typeface="Nunito"/>
                        </a:rPr>
                        <a:t>TSM Earnings</a:t>
                      </a:r>
                      <a:endParaRPr sz="1200">
                        <a:latin typeface="Nunito"/>
                        <a:ea typeface="Nunito"/>
                        <a:cs typeface="Nunito"/>
                        <a:sym typeface="Nunito"/>
                      </a:endParaRPr>
                    </a:p>
                  </a:txBody>
                  <a:tcPr marT="91425" marB="91425" marR="91425" marL="91425">
                    <a:solidFill>
                      <a:schemeClr val="lt1"/>
                    </a:solidFill>
                  </a:tcPr>
                </a:tc>
                <a:tc>
                  <a:txBody>
                    <a:bodyPr/>
                    <a:lstStyle/>
                    <a:p>
                      <a:pPr indent="0" lvl="0" marL="0" rtl="0" algn="ctr">
                        <a:lnSpc>
                          <a:spcPct val="100000"/>
                        </a:lnSpc>
                        <a:spcBef>
                          <a:spcPts val="0"/>
                        </a:spcBef>
                        <a:spcAft>
                          <a:spcPts val="0"/>
                        </a:spcAft>
                        <a:buNone/>
                      </a:pPr>
                      <a:r>
                        <a:rPr lang="en" sz="1200">
                          <a:latin typeface="Nunito"/>
                          <a:ea typeface="Nunito"/>
                          <a:cs typeface="Nunito"/>
                          <a:sym typeface="Nunito"/>
                        </a:rPr>
                        <a:t>Double</a:t>
                      </a:r>
                      <a:endParaRPr sz="1200">
                        <a:latin typeface="Nunito"/>
                        <a:ea typeface="Nunito"/>
                        <a:cs typeface="Nunito"/>
                        <a:sym typeface="Nunito"/>
                      </a:endParaRPr>
                    </a:p>
                  </a:txBody>
                  <a:tcPr marT="91425" marB="91425" marR="91425" marL="91425">
                    <a:solidFill>
                      <a:schemeClr val="lt1"/>
                    </a:solidFill>
                  </a:tcPr>
                </a:tc>
                <a:tc>
                  <a:txBody>
                    <a:bodyPr/>
                    <a:lstStyle/>
                    <a:p>
                      <a:pPr indent="0" lvl="0" marL="0" rtl="0" algn="ctr">
                        <a:lnSpc>
                          <a:spcPct val="115000"/>
                        </a:lnSpc>
                        <a:spcBef>
                          <a:spcPts val="0"/>
                        </a:spcBef>
                        <a:spcAft>
                          <a:spcPts val="0"/>
                        </a:spcAft>
                        <a:buNone/>
                      </a:pPr>
                      <a:r>
                        <a:rPr lang="en" sz="1200">
                          <a:latin typeface="Nunito"/>
                          <a:ea typeface="Nunito"/>
                          <a:cs typeface="Nunito"/>
                          <a:sym typeface="Nunito"/>
                        </a:rPr>
                        <a:t>Latest Quarterly Earnings Per Share (EPS) for TSM</a:t>
                      </a:r>
                      <a:endParaRPr sz="1200">
                        <a:latin typeface="Nunito"/>
                        <a:ea typeface="Nunito"/>
                        <a:cs typeface="Nunito"/>
                        <a:sym typeface="Nunito"/>
                      </a:endParaRPr>
                    </a:p>
                  </a:txBody>
                  <a:tcPr marT="91425" marB="91425" marR="91425" marL="91425">
                    <a:solidFill>
                      <a:schemeClr val="lt1"/>
                    </a:solidFill>
                  </a:tcPr>
                </a:tc>
              </a:tr>
              <a:tr h="243450">
                <a:tc>
                  <a:txBody>
                    <a:bodyPr/>
                    <a:lstStyle/>
                    <a:p>
                      <a:pPr indent="0" lvl="0" marL="0" rtl="0" algn="ctr">
                        <a:lnSpc>
                          <a:spcPct val="100000"/>
                        </a:lnSpc>
                        <a:spcBef>
                          <a:spcPts val="0"/>
                        </a:spcBef>
                        <a:spcAft>
                          <a:spcPts val="0"/>
                        </a:spcAft>
                        <a:buNone/>
                      </a:pPr>
                      <a:r>
                        <a:rPr lang="en" sz="1200">
                          <a:latin typeface="Nunito"/>
                          <a:ea typeface="Nunito"/>
                          <a:cs typeface="Nunito"/>
                          <a:sym typeface="Nunito"/>
                        </a:rPr>
                        <a:t>NVDA Earnings</a:t>
                      </a:r>
                      <a:endParaRPr sz="1200">
                        <a:latin typeface="Nunito"/>
                        <a:ea typeface="Nunito"/>
                        <a:cs typeface="Nunito"/>
                        <a:sym typeface="Nunito"/>
                      </a:endParaRPr>
                    </a:p>
                  </a:txBody>
                  <a:tcPr marT="91425" marB="91425" marR="91425" marL="91425">
                    <a:solidFill>
                      <a:schemeClr val="lt1"/>
                    </a:solidFill>
                  </a:tcPr>
                </a:tc>
                <a:tc>
                  <a:txBody>
                    <a:bodyPr/>
                    <a:lstStyle/>
                    <a:p>
                      <a:pPr indent="0" lvl="0" marL="0" rtl="0" algn="ctr">
                        <a:spcBef>
                          <a:spcPts val="0"/>
                        </a:spcBef>
                        <a:spcAft>
                          <a:spcPts val="0"/>
                        </a:spcAft>
                        <a:buNone/>
                      </a:pPr>
                      <a:r>
                        <a:rPr lang="en" sz="1200">
                          <a:latin typeface="Nunito"/>
                          <a:ea typeface="Nunito"/>
                          <a:cs typeface="Nunito"/>
                          <a:sym typeface="Nunito"/>
                        </a:rPr>
                        <a:t>Double</a:t>
                      </a:r>
                      <a:endParaRPr sz="1200">
                        <a:latin typeface="Nunito"/>
                        <a:ea typeface="Nunito"/>
                        <a:cs typeface="Nunito"/>
                        <a:sym typeface="Nunito"/>
                      </a:endParaRPr>
                    </a:p>
                  </a:txBody>
                  <a:tcPr marT="91425" marB="91425" marR="91425" marL="91425">
                    <a:solidFill>
                      <a:schemeClr val="lt1"/>
                    </a:solidFill>
                  </a:tcPr>
                </a:tc>
                <a:tc>
                  <a:txBody>
                    <a:bodyPr/>
                    <a:lstStyle/>
                    <a:p>
                      <a:pPr indent="0" lvl="0" marL="0" rtl="0" algn="ctr">
                        <a:lnSpc>
                          <a:spcPct val="115000"/>
                        </a:lnSpc>
                        <a:spcBef>
                          <a:spcPts val="0"/>
                        </a:spcBef>
                        <a:spcAft>
                          <a:spcPts val="0"/>
                        </a:spcAft>
                        <a:buNone/>
                      </a:pPr>
                      <a:r>
                        <a:rPr lang="en" sz="1200">
                          <a:latin typeface="Nunito"/>
                          <a:ea typeface="Nunito"/>
                          <a:cs typeface="Nunito"/>
                          <a:sym typeface="Nunito"/>
                        </a:rPr>
                        <a:t>Latest Quarterly Earnings Per Share (EPS) for NVDA</a:t>
                      </a:r>
                      <a:endParaRPr sz="1200">
                        <a:latin typeface="Nunito"/>
                        <a:ea typeface="Nunito"/>
                        <a:cs typeface="Nunito"/>
                        <a:sym typeface="Nunito"/>
                      </a:endParaRPr>
                    </a:p>
                  </a:txBody>
                  <a:tcPr marT="91425" marB="91425" marR="91425" marL="91425">
                    <a:solidFill>
                      <a:schemeClr val="lt1"/>
                    </a:solidFill>
                  </a:tcPr>
                </a:tc>
              </a:tr>
              <a:tr h="243450">
                <a:tc>
                  <a:txBody>
                    <a:bodyPr/>
                    <a:lstStyle/>
                    <a:p>
                      <a:pPr indent="0" lvl="0" marL="0" rtl="0" algn="ctr">
                        <a:lnSpc>
                          <a:spcPct val="100000"/>
                        </a:lnSpc>
                        <a:spcBef>
                          <a:spcPts val="0"/>
                        </a:spcBef>
                        <a:spcAft>
                          <a:spcPts val="0"/>
                        </a:spcAft>
                        <a:buNone/>
                      </a:pPr>
                      <a:r>
                        <a:rPr lang="en" sz="1200">
                          <a:latin typeface="Nunito"/>
                          <a:ea typeface="Nunito"/>
                          <a:cs typeface="Nunito"/>
                          <a:sym typeface="Nunito"/>
                        </a:rPr>
                        <a:t>GoogleTrend (TSM)</a:t>
                      </a:r>
                      <a:endParaRPr sz="1200">
                        <a:latin typeface="Nunito"/>
                        <a:ea typeface="Nunito"/>
                        <a:cs typeface="Nunito"/>
                        <a:sym typeface="Nunito"/>
                      </a:endParaRPr>
                    </a:p>
                  </a:txBody>
                  <a:tcPr marT="91425" marB="91425" marR="91425" marL="91425">
                    <a:solidFill>
                      <a:schemeClr val="lt1"/>
                    </a:solidFill>
                  </a:tcPr>
                </a:tc>
                <a:tc>
                  <a:txBody>
                    <a:bodyPr/>
                    <a:lstStyle/>
                    <a:p>
                      <a:pPr indent="0" lvl="0" marL="0" rtl="0" algn="ctr">
                        <a:spcBef>
                          <a:spcPts val="0"/>
                        </a:spcBef>
                        <a:spcAft>
                          <a:spcPts val="0"/>
                        </a:spcAft>
                        <a:buNone/>
                      </a:pPr>
                      <a:r>
                        <a:rPr lang="en" sz="1200">
                          <a:latin typeface="Nunito"/>
                          <a:ea typeface="Nunito"/>
                          <a:cs typeface="Nunito"/>
                          <a:sym typeface="Nunito"/>
                        </a:rPr>
                        <a:t>Double</a:t>
                      </a:r>
                      <a:endParaRPr sz="1200">
                        <a:latin typeface="Nunito"/>
                        <a:ea typeface="Nunito"/>
                        <a:cs typeface="Nunito"/>
                        <a:sym typeface="Nunito"/>
                      </a:endParaRPr>
                    </a:p>
                  </a:txBody>
                  <a:tcPr marT="91425" marB="91425" marR="91425" marL="91425">
                    <a:solidFill>
                      <a:schemeClr val="lt1"/>
                    </a:solidFill>
                  </a:tcPr>
                </a:tc>
                <a:tc>
                  <a:txBody>
                    <a:bodyPr/>
                    <a:lstStyle/>
                    <a:p>
                      <a:pPr indent="0" lvl="0" marL="0" rtl="0" algn="ctr">
                        <a:lnSpc>
                          <a:spcPct val="115000"/>
                        </a:lnSpc>
                        <a:spcBef>
                          <a:spcPts val="0"/>
                        </a:spcBef>
                        <a:spcAft>
                          <a:spcPts val="0"/>
                        </a:spcAft>
                        <a:buNone/>
                      </a:pPr>
                      <a:r>
                        <a:rPr lang="en" sz="1200">
                          <a:latin typeface="Nunito"/>
                          <a:ea typeface="Nunito"/>
                          <a:cs typeface="Nunito"/>
                          <a:sym typeface="Nunito"/>
                        </a:rPr>
                        <a:t>Weekly variable for search interest of Nvidia(0~100)</a:t>
                      </a:r>
                      <a:endParaRPr sz="1200">
                        <a:latin typeface="Nunito"/>
                        <a:ea typeface="Nunito"/>
                        <a:cs typeface="Nunito"/>
                        <a:sym typeface="Nunito"/>
                      </a:endParaRPr>
                    </a:p>
                  </a:txBody>
                  <a:tcPr marT="91425" marB="91425" marR="91425" marL="91425">
                    <a:solidFill>
                      <a:schemeClr val="lt1"/>
                    </a:solidFill>
                  </a:tcPr>
                </a:tc>
              </a:tr>
              <a:tr h="243450">
                <a:tc>
                  <a:txBody>
                    <a:bodyPr/>
                    <a:lstStyle/>
                    <a:p>
                      <a:pPr indent="0" lvl="0" marL="0" rtl="0" algn="ctr">
                        <a:lnSpc>
                          <a:spcPct val="100000"/>
                        </a:lnSpc>
                        <a:spcBef>
                          <a:spcPts val="0"/>
                        </a:spcBef>
                        <a:spcAft>
                          <a:spcPts val="0"/>
                        </a:spcAft>
                        <a:buNone/>
                      </a:pPr>
                      <a:r>
                        <a:rPr lang="en" sz="1200">
                          <a:latin typeface="Nunito"/>
                          <a:ea typeface="Nunito"/>
                          <a:cs typeface="Nunito"/>
                          <a:sym typeface="Nunito"/>
                        </a:rPr>
                        <a:t>GoogleTrend (NVDA)</a:t>
                      </a:r>
                      <a:endParaRPr sz="1200">
                        <a:latin typeface="Nunito"/>
                        <a:ea typeface="Nunito"/>
                        <a:cs typeface="Nunito"/>
                        <a:sym typeface="Nunito"/>
                      </a:endParaRPr>
                    </a:p>
                  </a:txBody>
                  <a:tcPr marT="91425" marB="91425" marR="91425" marL="91425">
                    <a:solidFill>
                      <a:schemeClr val="lt1"/>
                    </a:solidFill>
                  </a:tcPr>
                </a:tc>
                <a:tc>
                  <a:txBody>
                    <a:bodyPr/>
                    <a:lstStyle/>
                    <a:p>
                      <a:pPr indent="0" lvl="0" marL="0" rtl="0" algn="ctr">
                        <a:spcBef>
                          <a:spcPts val="0"/>
                        </a:spcBef>
                        <a:spcAft>
                          <a:spcPts val="0"/>
                        </a:spcAft>
                        <a:buNone/>
                      </a:pPr>
                      <a:r>
                        <a:rPr lang="en" sz="1200">
                          <a:latin typeface="Nunito"/>
                          <a:ea typeface="Nunito"/>
                          <a:cs typeface="Nunito"/>
                          <a:sym typeface="Nunito"/>
                        </a:rPr>
                        <a:t>Double</a:t>
                      </a:r>
                      <a:endParaRPr sz="1200">
                        <a:latin typeface="Nunito"/>
                        <a:ea typeface="Nunito"/>
                        <a:cs typeface="Nunito"/>
                        <a:sym typeface="Nunito"/>
                      </a:endParaRPr>
                    </a:p>
                  </a:txBody>
                  <a:tcPr marT="91425" marB="91425" marR="91425" marL="91425">
                    <a:solidFill>
                      <a:schemeClr val="lt1"/>
                    </a:solidFill>
                  </a:tcPr>
                </a:tc>
                <a:tc>
                  <a:txBody>
                    <a:bodyPr/>
                    <a:lstStyle/>
                    <a:p>
                      <a:pPr indent="0" lvl="0" marL="0" rtl="0" algn="ctr">
                        <a:lnSpc>
                          <a:spcPct val="115000"/>
                        </a:lnSpc>
                        <a:spcBef>
                          <a:spcPts val="0"/>
                        </a:spcBef>
                        <a:spcAft>
                          <a:spcPts val="0"/>
                        </a:spcAft>
                        <a:buNone/>
                      </a:pPr>
                      <a:r>
                        <a:rPr lang="en" sz="1200">
                          <a:latin typeface="Nunito"/>
                          <a:ea typeface="Nunito"/>
                          <a:cs typeface="Nunito"/>
                          <a:sym typeface="Nunito"/>
                        </a:rPr>
                        <a:t>Weekly variable for search interest of TSMC (0~100)</a:t>
                      </a:r>
                      <a:endParaRPr sz="1200">
                        <a:latin typeface="Nunito"/>
                        <a:ea typeface="Nunito"/>
                        <a:cs typeface="Nunito"/>
                        <a:sym typeface="Nunito"/>
                      </a:endParaRPr>
                    </a:p>
                  </a:txBody>
                  <a:tcPr marT="91425" marB="91425" marR="91425" marL="91425">
                    <a:solidFill>
                      <a:schemeClr val="lt1"/>
                    </a:solidFill>
                  </a:tcPr>
                </a:tc>
              </a:tr>
              <a:tr h="243450">
                <a:tc>
                  <a:txBody>
                    <a:bodyPr/>
                    <a:lstStyle/>
                    <a:p>
                      <a:pPr indent="0" lvl="0" marL="0" rtl="0" algn="ctr">
                        <a:lnSpc>
                          <a:spcPct val="100000"/>
                        </a:lnSpc>
                        <a:spcBef>
                          <a:spcPts val="0"/>
                        </a:spcBef>
                        <a:spcAft>
                          <a:spcPts val="0"/>
                        </a:spcAft>
                        <a:buNone/>
                      </a:pPr>
                      <a:r>
                        <a:rPr lang="en" sz="1200">
                          <a:latin typeface="Nunito"/>
                          <a:ea typeface="Nunito"/>
                          <a:cs typeface="Nunito"/>
                          <a:sym typeface="Nunito"/>
                        </a:rPr>
                        <a:t>Seasonality </a:t>
                      </a:r>
                      <a:endParaRPr sz="1200">
                        <a:latin typeface="Nunito"/>
                        <a:ea typeface="Nunito"/>
                        <a:cs typeface="Nunito"/>
                        <a:sym typeface="Nunito"/>
                      </a:endParaRPr>
                    </a:p>
                  </a:txBody>
                  <a:tcPr marT="91425" marB="91425" marR="91425" marL="91425">
                    <a:solidFill>
                      <a:schemeClr val="lt1"/>
                    </a:solidFill>
                  </a:tcPr>
                </a:tc>
                <a:tc>
                  <a:txBody>
                    <a:bodyPr/>
                    <a:lstStyle/>
                    <a:p>
                      <a:pPr indent="0" lvl="0" marL="0" rtl="0" algn="ctr">
                        <a:spcBef>
                          <a:spcPts val="0"/>
                        </a:spcBef>
                        <a:spcAft>
                          <a:spcPts val="0"/>
                        </a:spcAft>
                        <a:buNone/>
                      </a:pPr>
                      <a:r>
                        <a:rPr lang="en" sz="1200">
                          <a:latin typeface="Nunito"/>
                          <a:ea typeface="Nunito"/>
                          <a:cs typeface="Nunito"/>
                          <a:sym typeface="Nunito"/>
                        </a:rPr>
                        <a:t>Int (Binary)</a:t>
                      </a:r>
                      <a:endParaRPr sz="1200">
                        <a:latin typeface="Nunito"/>
                        <a:ea typeface="Nunito"/>
                        <a:cs typeface="Nunito"/>
                        <a:sym typeface="Nunito"/>
                      </a:endParaRPr>
                    </a:p>
                  </a:txBody>
                  <a:tcPr marT="91425" marB="91425" marR="91425" marL="91425">
                    <a:solidFill>
                      <a:schemeClr val="lt1"/>
                    </a:solidFill>
                  </a:tcPr>
                </a:tc>
                <a:tc>
                  <a:txBody>
                    <a:bodyPr/>
                    <a:lstStyle/>
                    <a:p>
                      <a:pPr indent="0" lvl="0" marL="0" rtl="0" algn="ctr">
                        <a:lnSpc>
                          <a:spcPct val="115000"/>
                        </a:lnSpc>
                        <a:spcBef>
                          <a:spcPts val="0"/>
                        </a:spcBef>
                        <a:spcAft>
                          <a:spcPts val="0"/>
                        </a:spcAft>
                        <a:buNone/>
                      </a:pPr>
                      <a:r>
                        <a:rPr lang="en" sz="1200">
                          <a:latin typeface="Nunito"/>
                          <a:ea typeface="Nunito"/>
                          <a:cs typeface="Nunito"/>
                          <a:sym typeface="Nunito"/>
                        </a:rPr>
                        <a:t>Multiple dummy variables for the month and the week day</a:t>
                      </a:r>
                      <a:endParaRPr sz="1200">
                        <a:latin typeface="Nunito"/>
                        <a:ea typeface="Nunito"/>
                        <a:cs typeface="Nunito"/>
                        <a:sym typeface="Nunito"/>
                      </a:endParaRPr>
                    </a:p>
                  </a:txBody>
                  <a:tcPr marT="91425" marB="91425" marR="91425" marL="91425">
                    <a:solidFill>
                      <a:schemeClr val="lt1"/>
                    </a:solidFill>
                  </a:tcPr>
                </a:tc>
              </a:tr>
            </a:tbl>
          </a:graphicData>
        </a:graphic>
      </p:graphicFrame>
      <p:pic>
        <p:nvPicPr>
          <p:cNvPr id="325" name="Google Shape;325;p19"/>
          <p:cNvPicPr preferRelativeResize="0"/>
          <p:nvPr/>
        </p:nvPicPr>
        <p:blipFill>
          <a:blip r:embed="rId3">
            <a:alphaModFix/>
          </a:blip>
          <a:stretch>
            <a:fillRect/>
          </a:stretch>
        </p:blipFill>
        <p:spPr>
          <a:xfrm>
            <a:off x="8325492" y="-8"/>
            <a:ext cx="738625" cy="7386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20"/>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Data Types</a:t>
            </a:r>
            <a:endParaRPr/>
          </a:p>
        </p:txBody>
      </p:sp>
      <p:sp>
        <p:nvSpPr>
          <p:cNvPr id="331" name="Google Shape;331;p20"/>
          <p:cNvSpPr txBox="1"/>
          <p:nvPr>
            <p:ph idx="1" type="body"/>
          </p:nvPr>
        </p:nvSpPr>
        <p:spPr>
          <a:xfrm>
            <a:off x="311700" y="1468825"/>
            <a:ext cx="8520600" cy="35625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sz="1600"/>
              <a:t>Most of our data is pricing (stock/future prices) or categorical, but we did include a few data types that are not as self-explanatory</a:t>
            </a:r>
            <a:endParaRPr sz="1600"/>
          </a:p>
          <a:p>
            <a:pPr indent="-330200" lvl="0" marL="457200" rtl="0" algn="l">
              <a:spcBef>
                <a:spcPts val="1000"/>
              </a:spcBef>
              <a:spcAft>
                <a:spcPts val="0"/>
              </a:spcAft>
              <a:buSzPts val="1600"/>
              <a:buChar char="●"/>
            </a:pPr>
            <a:r>
              <a:rPr lang="en" sz="1600"/>
              <a:t>Google Trends</a:t>
            </a:r>
            <a:endParaRPr sz="1600"/>
          </a:p>
          <a:p>
            <a:pPr indent="-330200" lvl="1" marL="914400" rtl="0" algn="l">
              <a:spcBef>
                <a:spcPts val="0"/>
              </a:spcBef>
              <a:spcAft>
                <a:spcPts val="0"/>
              </a:spcAft>
              <a:buSzPts val="1600"/>
              <a:buChar char="○"/>
            </a:pPr>
            <a:r>
              <a:rPr lang="en" sz="1600"/>
              <a:t>Weekly variable for search interest that we converted to daily</a:t>
            </a:r>
            <a:endParaRPr sz="1600"/>
          </a:p>
          <a:p>
            <a:pPr indent="-330200" lvl="1" marL="914400" rtl="0" algn="l">
              <a:spcBef>
                <a:spcPts val="0"/>
              </a:spcBef>
              <a:spcAft>
                <a:spcPts val="0"/>
              </a:spcAft>
              <a:buSzPts val="1600"/>
              <a:buChar char="○"/>
            </a:pPr>
            <a:r>
              <a:rPr lang="en" sz="1600"/>
              <a:t>Value scaled relative to the highest point on the chart for the given region and time. A value of 100 is the peak popularity for the term. A value of 50 means that the term is half as popular. A score of 0 means there was not enough data</a:t>
            </a:r>
            <a:endParaRPr sz="1600"/>
          </a:p>
          <a:p>
            <a:pPr indent="-330200" lvl="0" marL="457200" rtl="0" algn="l">
              <a:spcBef>
                <a:spcPts val="1000"/>
              </a:spcBef>
              <a:spcAft>
                <a:spcPts val="0"/>
              </a:spcAft>
              <a:buSzPts val="1600"/>
              <a:buChar char="●"/>
            </a:pPr>
            <a:r>
              <a:rPr lang="en" sz="1600"/>
              <a:t>Earnings data</a:t>
            </a:r>
            <a:endParaRPr sz="1600"/>
          </a:p>
          <a:p>
            <a:pPr indent="-330200" lvl="1" marL="914400" rtl="0" algn="l">
              <a:spcBef>
                <a:spcPts val="0"/>
              </a:spcBef>
              <a:spcAft>
                <a:spcPts val="0"/>
              </a:spcAft>
              <a:buSzPts val="1600"/>
              <a:buChar char="○"/>
            </a:pPr>
            <a:r>
              <a:rPr lang="en" sz="1600"/>
              <a:t>Latest Earnings Per Share (EPS) for the company, new values are released quarterly</a:t>
            </a:r>
            <a:endParaRPr sz="1600"/>
          </a:p>
          <a:p>
            <a:pPr indent="-330200" lvl="1" marL="914400" rtl="0" algn="l">
              <a:spcBef>
                <a:spcPts val="0"/>
              </a:spcBef>
              <a:spcAft>
                <a:spcPts val="0"/>
              </a:spcAft>
              <a:buSzPts val="1600"/>
              <a:buChar char="○"/>
            </a:pPr>
            <a:r>
              <a:rPr lang="en" sz="1600"/>
              <a:t>Indicator of company financial wellbeing</a:t>
            </a:r>
            <a:endParaRPr sz="1600"/>
          </a:p>
        </p:txBody>
      </p:sp>
      <p:pic>
        <p:nvPicPr>
          <p:cNvPr id="332" name="Google Shape;332;p20"/>
          <p:cNvPicPr preferRelativeResize="0"/>
          <p:nvPr/>
        </p:nvPicPr>
        <p:blipFill>
          <a:blip r:embed="rId3">
            <a:alphaModFix/>
          </a:blip>
          <a:stretch>
            <a:fillRect/>
          </a:stretch>
        </p:blipFill>
        <p:spPr>
          <a:xfrm>
            <a:off x="4944200" y="202025"/>
            <a:ext cx="2251176" cy="126680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21"/>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Time series analysis</a:t>
            </a:r>
            <a:endParaRPr/>
          </a:p>
        </p:txBody>
      </p:sp>
      <p:pic>
        <p:nvPicPr>
          <p:cNvPr id="338" name="Google Shape;338;p21"/>
          <p:cNvPicPr preferRelativeResize="0"/>
          <p:nvPr/>
        </p:nvPicPr>
        <p:blipFill>
          <a:blip r:embed="rId3">
            <a:alphaModFix/>
          </a:blip>
          <a:stretch>
            <a:fillRect/>
          </a:stretch>
        </p:blipFill>
        <p:spPr>
          <a:xfrm>
            <a:off x="7171349" y="283174"/>
            <a:ext cx="1093875" cy="1093875"/>
          </a:xfrm>
          <a:prstGeom prst="rect">
            <a:avLst/>
          </a:prstGeom>
          <a:noFill/>
          <a:ln>
            <a:noFill/>
          </a:ln>
        </p:spPr>
      </p:pic>
      <p:sp>
        <p:nvSpPr>
          <p:cNvPr id="339" name="Google Shape;339;p21"/>
          <p:cNvSpPr txBox="1"/>
          <p:nvPr>
            <p:ph idx="1" type="body"/>
          </p:nvPr>
        </p:nvSpPr>
        <p:spPr>
          <a:xfrm>
            <a:off x="398975" y="1333400"/>
            <a:ext cx="8520600" cy="35625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sz="1600"/>
              <a:t>In order to predict the future prices more accurately using historical data, we will also use the past prices as AR(x) models</a:t>
            </a:r>
            <a:endParaRPr sz="1600"/>
          </a:p>
          <a:p>
            <a:pPr indent="-330200" lvl="1" marL="914400" rtl="0" algn="l">
              <a:spcBef>
                <a:spcPts val="1000"/>
              </a:spcBef>
              <a:spcAft>
                <a:spcPts val="0"/>
              </a:spcAft>
              <a:buSzPts val="1600"/>
              <a:buChar char="○"/>
            </a:pPr>
            <a:r>
              <a:rPr lang="en" sz="1600"/>
              <a:t>We are using prices from a week before and 2 weeks </a:t>
            </a:r>
            <a:r>
              <a:rPr lang="en" sz="1600"/>
              <a:t>before as another independent variable for both TSM and NVIDIA</a:t>
            </a:r>
            <a:endParaRPr sz="1600"/>
          </a:p>
          <a:p>
            <a:pPr indent="-330200" lvl="1" marL="914400" rtl="0" algn="l">
              <a:spcBef>
                <a:spcPts val="1000"/>
              </a:spcBef>
              <a:spcAft>
                <a:spcPts val="0"/>
              </a:spcAft>
              <a:buSzPts val="1600"/>
              <a:buChar char="○"/>
            </a:pPr>
            <a:r>
              <a:rPr lang="en" sz="1600"/>
              <a:t>We not using the prices of “yesterday” mainly because it been too close to the daily actual price and make it hard to compare models for accuracies</a:t>
            </a:r>
            <a:endParaRPr sz="1600"/>
          </a:p>
          <a:p>
            <a:pPr indent="-330200" lvl="1" marL="914400" rtl="0" algn="l">
              <a:spcBef>
                <a:spcPts val="1000"/>
              </a:spcBef>
              <a:spcAft>
                <a:spcPts val="0"/>
              </a:spcAft>
              <a:buSzPts val="1600"/>
              <a:buChar char="○"/>
            </a:pPr>
            <a:r>
              <a:rPr lang="en" sz="1600"/>
              <a:t>“Imagine it as weekly predictions but we enter with more daily data available” which makes the models more practical to the real world</a:t>
            </a:r>
            <a:endParaRPr sz="1600"/>
          </a:p>
          <a:p>
            <a:pPr indent="-330200" lvl="0" marL="457200" rtl="0" algn="l">
              <a:spcBef>
                <a:spcPts val="1000"/>
              </a:spcBef>
              <a:spcAft>
                <a:spcPts val="1000"/>
              </a:spcAft>
              <a:buSzPts val="1600"/>
              <a:buChar char="●"/>
            </a:pPr>
            <a:r>
              <a:rPr lang="en" sz="1600"/>
              <a:t>In order to make it extra realistic, we shifted the testing data one day forward so we are actually “predicting” the stock.</a:t>
            </a:r>
            <a:endParaRPr sz="1600"/>
          </a:p>
        </p:txBody>
      </p:sp>
    </p:spTree>
  </p:cSld>
  <p:clrMapOvr>
    <a:masterClrMapping/>
  </p:clrMapOvr>
</p:sld>
</file>

<file path=ppt/theme/theme1.xml><?xml version="1.0" encoding="utf-8"?>
<a:theme xmlns:a="http://schemas.openxmlformats.org/drawingml/2006/main" xmlns:r="http://schemas.openxmlformats.org/officeDocument/2006/relationships"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